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4">
  <p:sldMasterIdLst>
    <p:sldMasterId id="2147483672" r:id="rId1"/>
  </p:sldMasterIdLst>
  <p:sldIdLst>
    <p:sldId id="256" r:id="rId2"/>
    <p:sldId id="257" r:id="rId3"/>
    <p:sldId id="272" r:id="rId4"/>
    <p:sldId id="291" r:id="rId5"/>
    <p:sldId id="277" r:id="rId6"/>
    <p:sldId id="274" r:id="rId7"/>
    <p:sldId id="292" r:id="rId8"/>
    <p:sldId id="279" r:id="rId9"/>
    <p:sldId id="293" r:id="rId10"/>
    <p:sldId id="294" r:id="rId11"/>
    <p:sldId id="288" r:id="rId12"/>
    <p:sldId id="289" r:id="rId13"/>
    <p:sldId id="295" r:id="rId14"/>
    <p:sldId id="296" r:id="rId15"/>
    <p:sldId id="275" r:id="rId16"/>
    <p:sldId id="297" r:id="rId17"/>
    <p:sldId id="285" r:id="rId18"/>
    <p:sldId id="276" r:id="rId19"/>
    <p:sldId id="298" r:id="rId20"/>
    <p:sldId id="282" r:id="rId21"/>
  </p:sldIdLst>
  <p:sldSz cx="12192000" cy="6858000"/>
  <p:notesSz cx="6797675" cy="9929813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nter" panose="020B0604020202020204" charset="0"/>
      <p:regular r:id="rId26"/>
      <p:bold r:id="rId27"/>
    </p:embeddedFont>
    <p:embeddedFont>
      <p:font typeface="Montserrat" panose="020B0604020202020204" charset="0"/>
      <p:regular r:id="rId28"/>
      <p:bold r:id="rId29"/>
    </p:embeddedFont>
    <p:embeddedFont>
      <p:font typeface="Oswald Light" panose="020B0604020202020204" charset="-52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Poppins SemiBold" panose="020B0604020202020204" charset="0"/>
      <p:bold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Smeta2" initials="S" lastIdx="1" clrIdx="1">
    <p:extLst>
      <p:ext uri="{19B8F6BF-5375-455C-9EA6-DF929625EA0E}">
        <p15:presenceInfo xmlns:p15="http://schemas.microsoft.com/office/powerpoint/2012/main" userId="Smeta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BD5"/>
    <a:srgbClr val="7DDBFB"/>
    <a:srgbClr val="0E4050"/>
    <a:srgbClr val="13325A"/>
    <a:srgbClr val="F8C045"/>
    <a:srgbClr val="000000"/>
    <a:srgbClr val="61C3E3"/>
    <a:srgbClr val="61C3E2"/>
    <a:srgbClr val="25A2C9"/>
    <a:srgbClr val="84D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9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F8C3D-4C6D-BE32-28DA-8D2A43243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5714"/>
            <a:ext cx="9144000" cy="923330"/>
          </a:xfrm>
        </p:spPr>
        <p:txBody>
          <a:bodyPr anchor="b"/>
          <a:lstStyle>
            <a:lvl1pPr algn="ctr">
              <a:defRPr sz="6000">
                <a:gradFill>
                  <a:gsLst>
                    <a:gs pos="13000">
                      <a:srgbClr val="3A9BD5"/>
                    </a:gs>
                    <a:gs pos="100000">
                      <a:schemeClr val="tx1"/>
                    </a:gs>
                  </a:gsLst>
                  <a:lin ang="8100000" scaled="1"/>
                </a:gra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7401B-6CB0-31C1-0EC4-950819A79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реугольник 15">
            <a:extLst>
              <a:ext uri="{FF2B5EF4-FFF2-40B4-BE49-F238E27FC236}">
                <a16:creationId xmlns:a16="http://schemas.microsoft.com/office/drawing/2014/main" id="{C9D1B909-1D7F-08DA-65F1-AE5427F49AE0}"/>
              </a:ext>
            </a:extLst>
          </p:cNvPr>
          <p:cNvSpPr/>
          <p:nvPr userDrawn="1"/>
        </p:nvSpPr>
        <p:spPr>
          <a:xfrm rot="10800000">
            <a:off x="11356967" y="1572872"/>
            <a:ext cx="847546" cy="84754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A9BD5"/>
              </a:solidFill>
            </a:endParaRPr>
          </a:p>
        </p:txBody>
      </p:sp>
      <p:sp>
        <p:nvSpPr>
          <p:cNvPr id="17" name="Треугольник 16">
            <a:extLst>
              <a:ext uri="{FF2B5EF4-FFF2-40B4-BE49-F238E27FC236}">
                <a16:creationId xmlns:a16="http://schemas.microsoft.com/office/drawing/2014/main" id="{F2467FBD-A4F1-60C9-68ED-57C843FA274A}"/>
              </a:ext>
            </a:extLst>
          </p:cNvPr>
          <p:cNvSpPr/>
          <p:nvPr userDrawn="1"/>
        </p:nvSpPr>
        <p:spPr>
          <a:xfrm rot="10800000">
            <a:off x="11780740" y="2420419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реугольник 17">
            <a:extLst>
              <a:ext uri="{FF2B5EF4-FFF2-40B4-BE49-F238E27FC236}">
                <a16:creationId xmlns:a16="http://schemas.microsoft.com/office/drawing/2014/main" id="{C3016C95-09BB-5A1A-4D55-C9BB6CC768E9}"/>
              </a:ext>
            </a:extLst>
          </p:cNvPr>
          <p:cNvSpPr/>
          <p:nvPr userDrawn="1"/>
        </p:nvSpPr>
        <p:spPr>
          <a:xfrm rot="10800000">
            <a:off x="11534091" y="3588858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реугольник 18">
            <a:extLst>
              <a:ext uri="{FF2B5EF4-FFF2-40B4-BE49-F238E27FC236}">
                <a16:creationId xmlns:a16="http://schemas.microsoft.com/office/drawing/2014/main" id="{2759F4B7-1B39-9DCF-EAB2-E1508726898D}"/>
              </a:ext>
            </a:extLst>
          </p:cNvPr>
          <p:cNvSpPr/>
          <p:nvPr userDrawn="1"/>
        </p:nvSpPr>
        <p:spPr>
          <a:xfrm rot="10800000">
            <a:off x="11112751" y="4441208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реугольник 19">
            <a:extLst>
              <a:ext uri="{FF2B5EF4-FFF2-40B4-BE49-F238E27FC236}">
                <a16:creationId xmlns:a16="http://schemas.microsoft.com/office/drawing/2014/main" id="{CD412E6B-CC58-36C5-30E1-54D6F82DDC60}"/>
              </a:ext>
            </a:extLst>
          </p:cNvPr>
          <p:cNvSpPr/>
          <p:nvPr userDrawn="1"/>
        </p:nvSpPr>
        <p:spPr>
          <a:xfrm rot="16200000">
            <a:off x="10697834" y="5303785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еугольник 20">
            <a:extLst>
              <a:ext uri="{FF2B5EF4-FFF2-40B4-BE49-F238E27FC236}">
                <a16:creationId xmlns:a16="http://schemas.microsoft.com/office/drawing/2014/main" id="{AC981FE8-FAE4-B6F3-F6A0-9CEE11C358DE}"/>
              </a:ext>
            </a:extLst>
          </p:cNvPr>
          <p:cNvSpPr/>
          <p:nvPr userDrawn="1"/>
        </p:nvSpPr>
        <p:spPr>
          <a:xfrm rot="5400000">
            <a:off x="11913933" y="5864005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араллелограмм 21">
            <a:extLst>
              <a:ext uri="{FF2B5EF4-FFF2-40B4-BE49-F238E27FC236}">
                <a16:creationId xmlns:a16="http://schemas.microsoft.com/office/drawing/2014/main" id="{A601BD88-2361-20CB-8760-F455027F6092}"/>
              </a:ext>
            </a:extLst>
          </p:cNvPr>
          <p:cNvSpPr/>
          <p:nvPr userDrawn="1"/>
        </p:nvSpPr>
        <p:spPr>
          <a:xfrm rot="5400000">
            <a:off x="9378293" y="5737509"/>
            <a:ext cx="699224" cy="1202751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реугольник 22">
            <a:extLst>
              <a:ext uri="{FF2B5EF4-FFF2-40B4-BE49-F238E27FC236}">
                <a16:creationId xmlns:a16="http://schemas.microsoft.com/office/drawing/2014/main" id="{70EC49C3-34F3-0B25-A2A4-F5207CD94C3F}"/>
              </a:ext>
            </a:extLst>
          </p:cNvPr>
          <p:cNvSpPr/>
          <p:nvPr userDrawn="1"/>
        </p:nvSpPr>
        <p:spPr>
          <a:xfrm rot="16200000">
            <a:off x="8278983" y="6574151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реугольник 23">
            <a:extLst>
              <a:ext uri="{FF2B5EF4-FFF2-40B4-BE49-F238E27FC236}">
                <a16:creationId xmlns:a16="http://schemas.microsoft.com/office/drawing/2014/main" id="{90E8524C-EB09-6BBB-64E1-B59CA273D6E1}"/>
              </a:ext>
            </a:extLst>
          </p:cNvPr>
          <p:cNvSpPr/>
          <p:nvPr userDrawn="1"/>
        </p:nvSpPr>
        <p:spPr>
          <a:xfrm>
            <a:off x="5951622" y="6338884"/>
            <a:ext cx="2442170" cy="847546"/>
          </a:xfrm>
          <a:prstGeom prst="triangle">
            <a:avLst/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реугольник 27">
            <a:extLst>
              <a:ext uri="{FF2B5EF4-FFF2-40B4-BE49-F238E27FC236}">
                <a16:creationId xmlns:a16="http://schemas.microsoft.com/office/drawing/2014/main" id="{0E3F121D-F1A0-3EE6-7BB2-C5346B9E6E32}"/>
              </a:ext>
            </a:extLst>
          </p:cNvPr>
          <p:cNvSpPr/>
          <p:nvPr userDrawn="1"/>
        </p:nvSpPr>
        <p:spPr>
          <a:xfrm rot="5400000">
            <a:off x="10329281" y="5679845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0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9688"/>
            <a:ext cx="3932237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D2F2CE9F-A62C-7636-30F0-483BD522735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96000" y="2449688"/>
            <a:ext cx="3932237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74A4950-5D25-F3A1-BEFF-6DDA84EC753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7" y="1811865"/>
            <a:ext cx="3932237" cy="5847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F252FDCC-9774-DA63-47B2-ACC78A89FAA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096000" y="1811865"/>
            <a:ext cx="3932237" cy="5847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реугольник 13">
            <a:extLst>
              <a:ext uri="{FF2B5EF4-FFF2-40B4-BE49-F238E27FC236}">
                <a16:creationId xmlns:a16="http://schemas.microsoft.com/office/drawing/2014/main" id="{2AF1877E-2878-CB6F-0F7F-F6CE1CE2D024}"/>
              </a:ext>
            </a:extLst>
          </p:cNvPr>
          <p:cNvSpPr/>
          <p:nvPr userDrawn="1"/>
        </p:nvSpPr>
        <p:spPr>
          <a:xfrm>
            <a:off x="11715938" y="6405879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еугольник 16">
            <a:extLst>
              <a:ext uri="{FF2B5EF4-FFF2-40B4-BE49-F238E27FC236}">
                <a16:creationId xmlns:a16="http://schemas.microsoft.com/office/drawing/2014/main" id="{DD8450F0-82D4-ECCE-24BD-7F266A82C5CC}"/>
              </a:ext>
            </a:extLst>
          </p:cNvPr>
          <p:cNvSpPr/>
          <p:nvPr userDrawn="1"/>
        </p:nvSpPr>
        <p:spPr>
          <a:xfrm>
            <a:off x="11949772" y="5944121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еугольник 17">
            <a:extLst>
              <a:ext uri="{FF2B5EF4-FFF2-40B4-BE49-F238E27FC236}">
                <a16:creationId xmlns:a16="http://schemas.microsoft.com/office/drawing/2014/main" id="{D9E260E1-A38A-6000-07E2-D1EA8FC4B3D7}"/>
              </a:ext>
            </a:extLst>
          </p:cNvPr>
          <p:cNvSpPr/>
          <p:nvPr userDrawn="1"/>
        </p:nvSpPr>
        <p:spPr>
          <a:xfrm rot="10800000">
            <a:off x="11706210" y="4978143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реугольник 18">
            <a:extLst>
              <a:ext uri="{FF2B5EF4-FFF2-40B4-BE49-F238E27FC236}">
                <a16:creationId xmlns:a16="http://schemas.microsoft.com/office/drawing/2014/main" id="{4A199E43-7BF1-9918-39C3-8030E10484C2}"/>
              </a:ext>
            </a:extLst>
          </p:cNvPr>
          <p:cNvSpPr/>
          <p:nvPr userDrawn="1"/>
        </p:nvSpPr>
        <p:spPr>
          <a:xfrm rot="10800000">
            <a:off x="11948754" y="5461132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5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449688"/>
            <a:ext cx="3100034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74A4950-5D25-F3A1-BEFF-6DDA84EC753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1811865"/>
            <a:ext cx="3100034" cy="5847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D79797B9-7EA6-0F1D-6AE1-081815DE65B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45981" y="2449688"/>
            <a:ext cx="3100034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ADE072F5-4F0A-5A00-11E3-FB36098AD06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45980" y="1811865"/>
            <a:ext cx="3100034" cy="5847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05C11200-853C-A904-8BCF-6CB14AC8635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252177" y="2449688"/>
            <a:ext cx="3100034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5BBCE5D-C336-20A0-964F-FB9CA04ABD0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252176" y="1811865"/>
            <a:ext cx="3100034" cy="5847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реугольник 13">
            <a:extLst>
              <a:ext uri="{FF2B5EF4-FFF2-40B4-BE49-F238E27FC236}">
                <a16:creationId xmlns:a16="http://schemas.microsoft.com/office/drawing/2014/main" id="{5A284F9E-F78F-0CEB-1EA8-1B1B4455F74F}"/>
              </a:ext>
            </a:extLst>
          </p:cNvPr>
          <p:cNvSpPr/>
          <p:nvPr userDrawn="1"/>
        </p:nvSpPr>
        <p:spPr>
          <a:xfrm>
            <a:off x="11715938" y="6405879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еугольник 16">
            <a:extLst>
              <a:ext uri="{FF2B5EF4-FFF2-40B4-BE49-F238E27FC236}">
                <a16:creationId xmlns:a16="http://schemas.microsoft.com/office/drawing/2014/main" id="{15219FCC-F17E-BD93-E291-AD427B24CF36}"/>
              </a:ext>
            </a:extLst>
          </p:cNvPr>
          <p:cNvSpPr/>
          <p:nvPr userDrawn="1"/>
        </p:nvSpPr>
        <p:spPr>
          <a:xfrm>
            <a:off x="11949772" y="5944121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еугольник 17">
            <a:extLst>
              <a:ext uri="{FF2B5EF4-FFF2-40B4-BE49-F238E27FC236}">
                <a16:creationId xmlns:a16="http://schemas.microsoft.com/office/drawing/2014/main" id="{E334AAE3-AA60-6600-E378-8A316335E322}"/>
              </a:ext>
            </a:extLst>
          </p:cNvPr>
          <p:cNvSpPr/>
          <p:nvPr userDrawn="1"/>
        </p:nvSpPr>
        <p:spPr>
          <a:xfrm rot="10800000">
            <a:off x="11706210" y="4978143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еугольник 18">
            <a:extLst>
              <a:ext uri="{FF2B5EF4-FFF2-40B4-BE49-F238E27FC236}">
                <a16:creationId xmlns:a16="http://schemas.microsoft.com/office/drawing/2014/main" id="{93A99D1E-3F1B-CFDE-9593-B746ACBE3877}"/>
              </a:ext>
            </a:extLst>
          </p:cNvPr>
          <p:cNvSpPr/>
          <p:nvPr userDrawn="1"/>
        </p:nvSpPr>
        <p:spPr>
          <a:xfrm rot="10800000">
            <a:off x="11948754" y="5461132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5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рямоугольник: скругленные углы 30">
            <a:extLst>
              <a:ext uri="{FF2B5EF4-FFF2-40B4-BE49-F238E27FC236}">
                <a16:creationId xmlns:a16="http://schemas.microsoft.com/office/drawing/2014/main" id="{9E89A98B-2C69-CDA3-F90A-4F2B93CAF2AB}"/>
              </a:ext>
            </a:extLst>
          </p:cNvPr>
          <p:cNvSpPr/>
          <p:nvPr userDrawn="1"/>
        </p:nvSpPr>
        <p:spPr>
          <a:xfrm>
            <a:off x="4905075" y="1970878"/>
            <a:ext cx="2380392" cy="3626554"/>
          </a:xfrm>
          <a:prstGeom prst="roundRect">
            <a:avLst>
              <a:gd name="adj" fmla="val 10686"/>
            </a:avLst>
          </a:prstGeom>
          <a:solidFill>
            <a:srgbClr val="3A9BD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Прямоугольник: скругленные углы 8">
            <a:extLst>
              <a:ext uri="{FF2B5EF4-FFF2-40B4-BE49-F238E27FC236}">
                <a16:creationId xmlns:a16="http://schemas.microsoft.com/office/drawing/2014/main" id="{4061B711-3F8D-7227-F0C3-B7C2015A92ED}"/>
              </a:ext>
            </a:extLst>
          </p:cNvPr>
          <p:cNvSpPr/>
          <p:nvPr userDrawn="1"/>
        </p:nvSpPr>
        <p:spPr>
          <a:xfrm>
            <a:off x="840517" y="1970878"/>
            <a:ext cx="2380392" cy="3626554"/>
          </a:xfrm>
          <a:prstGeom prst="roundRect">
            <a:avLst>
              <a:gd name="adj" fmla="val 10686"/>
            </a:avLst>
          </a:prstGeom>
          <a:solidFill>
            <a:srgbClr val="3A9BD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Рисунок 14">
            <a:extLst>
              <a:ext uri="{FF2B5EF4-FFF2-40B4-BE49-F238E27FC236}">
                <a16:creationId xmlns:a16="http://schemas.microsoft.com/office/drawing/2014/main" id="{29E248CA-EC68-9804-1316-6364B4D2B3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970617"/>
            <a:ext cx="2380392" cy="2228850"/>
          </a:xfrm>
          <a:prstGeom prst="roundRect">
            <a:avLst>
              <a:gd name="adj" fmla="val 10855"/>
            </a:avLst>
          </a:prstGeom>
          <a:pattFill prst="pct5">
            <a:fgClr>
              <a:srgbClr val="00AEEF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Текст 37">
            <a:extLst>
              <a:ext uri="{FF2B5EF4-FFF2-40B4-BE49-F238E27FC236}">
                <a16:creationId xmlns:a16="http://schemas.microsoft.com/office/drawing/2014/main" id="{E869B1A9-EC81-CFA5-E9BB-14601766C7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5853" y="4914167"/>
            <a:ext cx="1558336" cy="315984"/>
          </a:xfrm>
        </p:spPr>
        <p:txBody>
          <a:bodyPr>
            <a:spAutoFit/>
          </a:bodyPr>
          <a:lstStyle>
            <a:lvl1pPr marL="0" indent="0" algn="ctr">
              <a:buNone/>
              <a:defRPr sz="160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id="{43CF5DC8-9617-342D-D381-062E28579E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5075" y="1970617"/>
            <a:ext cx="2380392" cy="2228850"/>
          </a:xfrm>
          <a:prstGeom prst="roundRect">
            <a:avLst>
              <a:gd name="adj" fmla="val 10855"/>
            </a:avLst>
          </a:prstGeom>
          <a:pattFill prst="pct5">
            <a:fgClr>
              <a:srgbClr val="00AEEF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0" name="Прямоугольник: скругленные углы 34">
            <a:extLst>
              <a:ext uri="{FF2B5EF4-FFF2-40B4-BE49-F238E27FC236}">
                <a16:creationId xmlns:a16="http://schemas.microsoft.com/office/drawing/2014/main" id="{8ACA6FBB-D48D-E13E-2978-27FBF7A873A2}"/>
              </a:ext>
            </a:extLst>
          </p:cNvPr>
          <p:cNvSpPr/>
          <p:nvPr userDrawn="1"/>
        </p:nvSpPr>
        <p:spPr>
          <a:xfrm>
            <a:off x="8971820" y="1970878"/>
            <a:ext cx="2380392" cy="3626554"/>
          </a:xfrm>
          <a:prstGeom prst="roundRect">
            <a:avLst>
              <a:gd name="adj" fmla="val 10686"/>
            </a:avLst>
          </a:prstGeom>
          <a:solidFill>
            <a:srgbClr val="3A9BD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Рисунок 14">
            <a:extLst>
              <a:ext uri="{FF2B5EF4-FFF2-40B4-BE49-F238E27FC236}">
                <a16:creationId xmlns:a16="http://schemas.microsoft.com/office/drawing/2014/main" id="{378021B9-C741-3BF5-1416-695277936D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1091" y="1970617"/>
            <a:ext cx="2380392" cy="2228850"/>
          </a:xfrm>
          <a:prstGeom prst="roundRect">
            <a:avLst>
              <a:gd name="adj" fmla="val 10855"/>
            </a:avLst>
          </a:prstGeom>
          <a:pattFill prst="pct5">
            <a:fgClr>
              <a:srgbClr val="00AEEF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2" name="Текст 37">
            <a:extLst>
              <a:ext uri="{FF2B5EF4-FFF2-40B4-BE49-F238E27FC236}">
                <a16:creationId xmlns:a16="http://schemas.microsoft.com/office/drawing/2014/main" id="{0CE02C52-71D7-05E5-C393-FC4D8798F0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75853" y="4467114"/>
            <a:ext cx="1558336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4" name="Текст 37">
            <a:extLst>
              <a:ext uri="{FF2B5EF4-FFF2-40B4-BE49-F238E27FC236}">
                <a16:creationId xmlns:a16="http://schemas.microsoft.com/office/drawing/2014/main" id="{A636A1C6-B93E-189A-36B5-96C72410FA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6103" y="4914167"/>
            <a:ext cx="1558336" cy="315984"/>
          </a:xfrm>
        </p:spPr>
        <p:txBody>
          <a:bodyPr>
            <a:spAutoFit/>
          </a:bodyPr>
          <a:lstStyle>
            <a:lvl1pPr marL="0" indent="0" algn="ctr">
              <a:buNone/>
              <a:defRPr sz="1600" b="0" i="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Текст 37">
            <a:extLst>
              <a:ext uri="{FF2B5EF4-FFF2-40B4-BE49-F238E27FC236}">
                <a16:creationId xmlns:a16="http://schemas.microsoft.com/office/drawing/2014/main" id="{FDE2E03D-2480-F107-5BF7-D66B4E3F47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16103" y="4467114"/>
            <a:ext cx="1558336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8" name="Текст 37">
            <a:extLst>
              <a:ext uri="{FF2B5EF4-FFF2-40B4-BE49-F238E27FC236}">
                <a16:creationId xmlns:a16="http://schemas.microsoft.com/office/drawing/2014/main" id="{232331FD-E35B-F0BB-77E0-E3158BBAF8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08581" y="4914167"/>
            <a:ext cx="1558336" cy="315984"/>
          </a:xfrm>
        </p:spPr>
        <p:txBody>
          <a:bodyPr>
            <a:spAutoFit/>
          </a:bodyPr>
          <a:lstStyle>
            <a:lvl1pPr marL="0" indent="0" algn="ctr">
              <a:buNone/>
              <a:defRPr sz="1600" b="0" i="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9" name="Текст 37">
            <a:extLst>
              <a:ext uri="{FF2B5EF4-FFF2-40B4-BE49-F238E27FC236}">
                <a16:creationId xmlns:a16="http://schemas.microsoft.com/office/drawing/2014/main" id="{E034AD40-0544-C585-11C9-A69DC10A3F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8581" y="4467114"/>
            <a:ext cx="1558336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48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10024D4-AF01-07A1-CBA2-91E6909CD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662" y="1372700"/>
            <a:ext cx="7778684" cy="5166863"/>
          </a:xfrm>
          <a:prstGeom prst="rect">
            <a:avLst/>
          </a:prstGeom>
        </p:spPr>
      </p:pic>
      <p:sp>
        <p:nvSpPr>
          <p:cNvPr id="13" name="Рисунок 19">
            <a:extLst>
              <a:ext uri="{FF2B5EF4-FFF2-40B4-BE49-F238E27FC236}">
                <a16:creationId xmlns:a16="http://schemas.microsoft.com/office/drawing/2014/main" id="{B2A882E9-D8F8-5E39-8D53-F638B1AAB0F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2213879"/>
            <a:ext cx="5094019" cy="3054096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id="{08A0C4DA-665B-F1E6-1A64-E36C0FADFB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7625" y="2718518"/>
            <a:ext cx="3440258" cy="2862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Текст 17">
            <a:extLst>
              <a:ext uri="{FF2B5EF4-FFF2-40B4-BE49-F238E27FC236}">
                <a16:creationId xmlns:a16="http://schemas.microsoft.com/office/drawing/2014/main" id="{E035A760-D3DD-75BE-7932-4B84C3ED08F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625" y="3424943"/>
            <a:ext cx="3440258" cy="2862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7C1D81B6-8CD0-9E78-3A2B-AAFC3ED38D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625" y="4176685"/>
            <a:ext cx="3440258" cy="2862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14649C01-5A66-F57C-B4CE-02921EA7B23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7625" y="4907146"/>
            <a:ext cx="3440258" cy="2862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53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817" y="1024216"/>
            <a:ext cx="4680983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17">
            <a:extLst>
              <a:ext uri="{FF2B5EF4-FFF2-40B4-BE49-F238E27FC236}">
                <a16:creationId xmlns:a16="http://schemas.microsoft.com/office/drawing/2014/main" id="{746D7401-C508-609B-D77C-909919F1CD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2817" y="2854013"/>
            <a:ext cx="3440258" cy="2862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Текст 17">
            <a:extLst>
              <a:ext uri="{FF2B5EF4-FFF2-40B4-BE49-F238E27FC236}">
                <a16:creationId xmlns:a16="http://schemas.microsoft.com/office/drawing/2014/main" id="{002B54EF-8D6E-FFA7-DC63-ABFBC2BCFA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72817" y="4060179"/>
            <a:ext cx="3440258" cy="2862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Текст 37">
            <a:extLst>
              <a:ext uri="{FF2B5EF4-FFF2-40B4-BE49-F238E27FC236}">
                <a16:creationId xmlns:a16="http://schemas.microsoft.com/office/drawing/2014/main" id="{A6A9FD9F-4451-57A1-716A-DBCD925ACF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72817" y="2426460"/>
            <a:ext cx="3664970" cy="37189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 i="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2" name="Текст 37">
            <a:extLst>
              <a:ext uri="{FF2B5EF4-FFF2-40B4-BE49-F238E27FC236}">
                <a16:creationId xmlns:a16="http://schemas.microsoft.com/office/drawing/2014/main" id="{E744311B-C842-2B07-12E4-6A9422FB2C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672817" y="3624990"/>
            <a:ext cx="3664970" cy="37189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0" i="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B6CC0725-563C-FA56-6B17-271348ADA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916">
            <a:off x="337870" y="1210935"/>
            <a:ext cx="2454367" cy="492709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510E04B0-1AF5-E6B2-D1FD-AB09B019A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6481">
            <a:off x="3022102" y="963140"/>
            <a:ext cx="1781884" cy="3962962"/>
          </a:xfrm>
          <a:prstGeom prst="rect">
            <a:avLst/>
          </a:prstGeom>
        </p:spPr>
      </p:pic>
      <p:sp>
        <p:nvSpPr>
          <p:cNvPr id="32" name="Рисунок 24">
            <a:extLst>
              <a:ext uri="{FF2B5EF4-FFF2-40B4-BE49-F238E27FC236}">
                <a16:creationId xmlns:a16="http://schemas.microsoft.com/office/drawing/2014/main" id="{F447412C-EEFB-7BA5-1E2F-40BA7B29AC5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 rot="19270593">
            <a:off x="3090942" y="1070094"/>
            <a:ext cx="1619313" cy="3736202"/>
          </a:xfrm>
          <a:prstGeom prst="roundRect">
            <a:avLst>
              <a:gd name="adj" fmla="val 1323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33" name="Рисунок 24">
            <a:extLst>
              <a:ext uri="{FF2B5EF4-FFF2-40B4-BE49-F238E27FC236}">
                <a16:creationId xmlns:a16="http://schemas.microsoft.com/office/drawing/2014/main" id="{1CE716D2-5D72-6961-9A69-E5503CD731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 rot="19217983">
            <a:off x="448130" y="1312393"/>
            <a:ext cx="2250103" cy="4672070"/>
          </a:xfrm>
          <a:prstGeom prst="roundRect">
            <a:avLst>
              <a:gd name="adj" fmla="val 1183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1CB654A1-17DC-D0CC-38CF-08E2C98FB918}"/>
              </a:ext>
            </a:extLst>
          </p:cNvPr>
          <p:cNvSpPr/>
          <p:nvPr userDrawn="1"/>
        </p:nvSpPr>
        <p:spPr>
          <a:xfrm>
            <a:off x="2676702" y="6098609"/>
            <a:ext cx="3419298" cy="1518782"/>
          </a:xfrm>
          <a:prstGeom prst="triangle">
            <a:avLst>
              <a:gd name="adj" fmla="val 70677"/>
            </a:avLst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2">
            <a:extLst>
              <a:ext uri="{FF2B5EF4-FFF2-40B4-BE49-F238E27FC236}">
                <a16:creationId xmlns:a16="http://schemas.microsoft.com/office/drawing/2014/main" id="{9D61ACBF-07FD-D83F-44E9-61E0A1C0159D}"/>
              </a:ext>
            </a:extLst>
          </p:cNvPr>
          <p:cNvSpPr/>
          <p:nvPr userDrawn="1"/>
        </p:nvSpPr>
        <p:spPr>
          <a:xfrm rot="16200000">
            <a:off x="10604625" y="5778795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еугольник 4">
            <a:extLst>
              <a:ext uri="{FF2B5EF4-FFF2-40B4-BE49-F238E27FC236}">
                <a16:creationId xmlns:a16="http://schemas.microsoft.com/office/drawing/2014/main" id="{A93A6CEA-56A4-0C3B-41DB-47424E744BC0}"/>
              </a:ext>
            </a:extLst>
          </p:cNvPr>
          <p:cNvSpPr/>
          <p:nvPr userDrawn="1"/>
        </p:nvSpPr>
        <p:spPr>
          <a:xfrm rot="16200000">
            <a:off x="9757079" y="6202568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еугольник 10">
            <a:extLst>
              <a:ext uri="{FF2B5EF4-FFF2-40B4-BE49-F238E27FC236}">
                <a16:creationId xmlns:a16="http://schemas.microsoft.com/office/drawing/2014/main" id="{774FF44D-46FC-CEF6-B986-AB4E096A774A}"/>
              </a:ext>
            </a:extLst>
          </p:cNvPr>
          <p:cNvSpPr/>
          <p:nvPr userDrawn="1"/>
        </p:nvSpPr>
        <p:spPr>
          <a:xfrm>
            <a:off x="11875944" y="4287155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еугольник 13">
            <a:extLst>
              <a:ext uri="{FF2B5EF4-FFF2-40B4-BE49-F238E27FC236}">
                <a16:creationId xmlns:a16="http://schemas.microsoft.com/office/drawing/2014/main" id="{B1285AE0-7E59-6E28-DFDF-EDE061D3293B}"/>
              </a:ext>
            </a:extLst>
          </p:cNvPr>
          <p:cNvSpPr/>
          <p:nvPr userDrawn="1"/>
        </p:nvSpPr>
        <p:spPr>
          <a:xfrm>
            <a:off x="11452171" y="4758641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98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17">
            <a:extLst>
              <a:ext uri="{FF2B5EF4-FFF2-40B4-BE49-F238E27FC236}">
                <a16:creationId xmlns:a16="http://schemas.microsoft.com/office/drawing/2014/main" id="{47FA021E-93A3-F5E0-E08A-1E01E9EA78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164" y="3984858"/>
            <a:ext cx="2481874" cy="2862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Текст 37">
            <a:extLst>
              <a:ext uri="{FF2B5EF4-FFF2-40B4-BE49-F238E27FC236}">
                <a16:creationId xmlns:a16="http://schemas.microsoft.com/office/drawing/2014/main" id="{1202BDD4-8EF6-A8A4-0A14-1772F7F0AC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788" y="2485284"/>
            <a:ext cx="2445102" cy="1337208"/>
          </a:xfrm>
        </p:spPr>
        <p:txBody>
          <a:bodyPr>
            <a:noAutofit/>
          </a:bodyPr>
          <a:lstStyle>
            <a:lvl1pPr marL="0" indent="0" algn="l">
              <a:buNone/>
              <a:defRPr sz="4400" b="1" i="0">
                <a:solidFill>
                  <a:srgbClr val="0E4050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5" name="Текст 17">
            <a:extLst>
              <a:ext uri="{FF2B5EF4-FFF2-40B4-BE49-F238E27FC236}">
                <a16:creationId xmlns:a16="http://schemas.microsoft.com/office/drawing/2014/main" id="{ACC087F8-9900-4E72-9F80-8A07F6E2E6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71570" y="3984858"/>
            <a:ext cx="2481874" cy="2862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Текст 37">
            <a:extLst>
              <a:ext uri="{FF2B5EF4-FFF2-40B4-BE49-F238E27FC236}">
                <a16:creationId xmlns:a16="http://schemas.microsoft.com/office/drawing/2014/main" id="{401FDF3A-F8AF-9762-AC73-7455D577414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15062" y="2485284"/>
            <a:ext cx="2481874" cy="1337207"/>
          </a:xfrm>
        </p:spPr>
        <p:txBody>
          <a:bodyPr wrap="square">
            <a:noAutofit/>
          </a:bodyPr>
          <a:lstStyle>
            <a:lvl1pPr marL="0" indent="0" algn="l">
              <a:buNone/>
              <a:defRPr sz="4400" b="1" i="0">
                <a:solidFill>
                  <a:srgbClr val="0E4050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A2CE4533-DC55-3154-AD1B-699CB23D81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04241" y="3984858"/>
            <a:ext cx="2308627" cy="2862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Текст 37">
            <a:extLst>
              <a:ext uri="{FF2B5EF4-FFF2-40B4-BE49-F238E27FC236}">
                <a16:creationId xmlns:a16="http://schemas.microsoft.com/office/drawing/2014/main" id="{C0EB70DF-687E-3198-FD0E-7EEEC1D5F04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10960" y="2485284"/>
            <a:ext cx="2301908" cy="1337207"/>
          </a:xfrm>
        </p:spPr>
        <p:txBody>
          <a:bodyPr wrap="square">
            <a:noAutofit/>
          </a:bodyPr>
          <a:lstStyle>
            <a:lvl1pPr marL="0" indent="0" algn="l">
              <a:buNone/>
              <a:defRPr sz="4400" b="1" i="0">
                <a:solidFill>
                  <a:srgbClr val="0E4050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6" name="Текст 17">
            <a:extLst>
              <a:ext uri="{FF2B5EF4-FFF2-40B4-BE49-F238E27FC236}">
                <a16:creationId xmlns:a16="http://schemas.microsoft.com/office/drawing/2014/main" id="{9422DE47-0FCE-48A6-5FC7-5BF48B680E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10744" y="3984858"/>
            <a:ext cx="2335971" cy="2862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Текст 37">
            <a:extLst>
              <a:ext uri="{FF2B5EF4-FFF2-40B4-BE49-F238E27FC236}">
                <a16:creationId xmlns:a16="http://schemas.microsoft.com/office/drawing/2014/main" id="{52A6109C-B6EC-86F0-F61A-0540AA15997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10744" y="2485283"/>
            <a:ext cx="2335971" cy="1337208"/>
          </a:xfrm>
        </p:spPr>
        <p:txBody>
          <a:bodyPr>
            <a:noAutofit/>
          </a:bodyPr>
          <a:lstStyle>
            <a:lvl1pPr marL="0" indent="0" algn="l">
              <a:buNone/>
              <a:defRPr sz="4400" b="1" i="0">
                <a:solidFill>
                  <a:srgbClr val="0E4050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0" name="Треугольник 9">
            <a:extLst>
              <a:ext uri="{FF2B5EF4-FFF2-40B4-BE49-F238E27FC236}">
                <a16:creationId xmlns:a16="http://schemas.microsoft.com/office/drawing/2014/main" id="{C6F6AF8E-9F36-32F7-1B06-8AF6AEB2545E}"/>
              </a:ext>
            </a:extLst>
          </p:cNvPr>
          <p:cNvSpPr/>
          <p:nvPr userDrawn="1"/>
        </p:nvSpPr>
        <p:spPr>
          <a:xfrm>
            <a:off x="2676702" y="6098609"/>
            <a:ext cx="3419298" cy="1518782"/>
          </a:xfrm>
          <a:prstGeom prst="triangle">
            <a:avLst>
              <a:gd name="adj" fmla="val 70677"/>
            </a:avLst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2">
            <a:extLst>
              <a:ext uri="{FF2B5EF4-FFF2-40B4-BE49-F238E27FC236}">
                <a16:creationId xmlns:a16="http://schemas.microsoft.com/office/drawing/2014/main" id="{0A92731A-6E2D-11D6-D6E2-1ED09CD458DA}"/>
              </a:ext>
            </a:extLst>
          </p:cNvPr>
          <p:cNvSpPr/>
          <p:nvPr userDrawn="1"/>
        </p:nvSpPr>
        <p:spPr>
          <a:xfrm rot="16200000">
            <a:off x="10604625" y="5778795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реугольник 4">
            <a:extLst>
              <a:ext uri="{FF2B5EF4-FFF2-40B4-BE49-F238E27FC236}">
                <a16:creationId xmlns:a16="http://schemas.microsoft.com/office/drawing/2014/main" id="{905220BA-46DF-50DA-2728-25D329110286}"/>
              </a:ext>
            </a:extLst>
          </p:cNvPr>
          <p:cNvSpPr/>
          <p:nvPr userDrawn="1"/>
        </p:nvSpPr>
        <p:spPr>
          <a:xfrm rot="16200000">
            <a:off x="9757079" y="6202568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реугольник 10">
            <a:extLst>
              <a:ext uri="{FF2B5EF4-FFF2-40B4-BE49-F238E27FC236}">
                <a16:creationId xmlns:a16="http://schemas.microsoft.com/office/drawing/2014/main" id="{9EA7237C-69F3-8FCA-979B-71FCF6D8B450}"/>
              </a:ext>
            </a:extLst>
          </p:cNvPr>
          <p:cNvSpPr/>
          <p:nvPr userDrawn="1"/>
        </p:nvSpPr>
        <p:spPr>
          <a:xfrm>
            <a:off x="11875944" y="4287155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реугольник 13">
            <a:extLst>
              <a:ext uri="{FF2B5EF4-FFF2-40B4-BE49-F238E27FC236}">
                <a16:creationId xmlns:a16="http://schemas.microsoft.com/office/drawing/2014/main" id="{30656780-AC15-FD09-2B99-757EB96B5A4E}"/>
              </a:ext>
            </a:extLst>
          </p:cNvPr>
          <p:cNvSpPr/>
          <p:nvPr userDrawn="1"/>
        </p:nvSpPr>
        <p:spPr>
          <a:xfrm>
            <a:off x="11452171" y="4758641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70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28B52572-FAF1-12FF-2CCC-790450441623}"/>
              </a:ext>
            </a:extLst>
          </p:cNvPr>
          <p:cNvSpPr/>
          <p:nvPr userDrawn="1"/>
        </p:nvSpPr>
        <p:spPr>
          <a:xfrm>
            <a:off x="4027883" y="2037033"/>
            <a:ext cx="4150706" cy="4150704"/>
          </a:xfrm>
          <a:prstGeom prst="ellipse">
            <a:avLst/>
          </a:prstGeom>
          <a:solidFill>
            <a:srgbClr val="13325A"/>
          </a:soli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softEdge rad="0"/>
          </a:effectLst>
        </p:spPr>
        <p:txBody>
          <a:bodyPr rtlCol="0" anchor="ctr"/>
          <a:lstStyle/>
          <a:p>
            <a:pPr algn="ctr" defTabSz="914400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61660C16-8E30-C3A4-284E-D06B06ABB8BC}"/>
              </a:ext>
            </a:extLst>
          </p:cNvPr>
          <p:cNvSpPr/>
          <p:nvPr userDrawn="1"/>
        </p:nvSpPr>
        <p:spPr>
          <a:xfrm>
            <a:off x="4281291" y="2289705"/>
            <a:ext cx="3645362" cy="36453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2F13BDFC-7D86-1616-9C12-99856DF55F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15889" y="2142982"/>
            <a:ext cx="3951170" cy="3956440"/>
          </a:xfrm>
          <a:custGeom>
            <a:avLst/>
            <a:gdLst>
              <a:gd name="T0" fmla="*/ 733 w 1499"/>
              <a:gd name="T1" fmla="*/ 1483 h 1500"/>
              <a:gd name="T2" fmla="*/ 638 w 1499"/>
              <a:gd name="T3" fmla="*/ 1492 h 1500"/>
              <a:gd name="T4" fmla="*/ 639 w 1499"/>
              <a:gd name="T5" fmla="*/ 1475 h 1500"/>
              <a:gd name="T6" fmla="*/ 592 w 1499"/>
              <a:gd name="T7" fmla="*/ 1483 h 1500"/>
              <a:gd name="T8" fmla="*/ 601 w 1499"/>
              <a:gd name="T9" fmla="*/ 1470 h 1500"/>
              <a:gd name="T10" fmla="*/ 949 w 1499"/>
              <a:gd name="T11" fmla="*/ 1456 h 1500"/>
              <a:gd name="T12" fmla="*/ 952 w 1499"/>
              <a:gd name="T13" fmla="*/ 1472 h 1500"/>
              <a:gd name="T14" fmla="*/ 300 w 1499"/>
              <a:gd name="T15" fmla="*/ 1340 h 1500"/>
              <a:gd name="T16" fmla="*/ 1037 w 1499"/>
              <a:gd name="T17" fmla="*/ 1442 h 1500"/>
              <a:gd name="T18" fmla="*/ 1078 w 1499"/>
              <a:gd name="T19" fmla="*/ 1423 h 1500"/>
              <a:gd name="T20" fmla="*/ 1271 w 1499"/>
              <a:gd name="T21" fmla="*/ 1286 h 1500"/>
              <a:gd name="T22" fmla="*/ 272 w 1499"/>
              <a:gd name="T23" fmla="*/ 1325 h 1500"/>
              <a:gd name="T24" fmla="*/ 272 w 1499"/>
              <a:gd name="T25" fmla="*/ 1325 h 1500"/>
              <a:gd name="T26" fmla="*/ 201 w 1499"/>
              <a:gd name="T27" fmla="*/ 1248 h 1500"/>
              <a:gd name="T28" fmla="*/ 238 w 1499"/>
              <a:gd name="T29" fmla="*/ 1295 h 1500"/>
              <a:gd name="T30" fmla="*/ 1330 w 1499"/>
              <a:gd name="T31" fmla="*/ 1212 h 1500"/>
              <a:gd name="T32" fmla="*/ 170 w 1499"/>
              <a:gd name="T33" fmla="*/ 1226 h 1500"/>
              <a:gd name="T34" fmla="*/ 71 w 1499"/>
              <a:gd name="T35" fmla="*/ 1027 h 1500"/>
              <a:gd name="T36" fmla="*/ 1345 w 1499"/>
              <a:gd name="T37" fmla="*/ 1178 h 1500"/>
              <a:gd name="T38" fmla="*/ 1377 w 1499"/>
              <a:gd name="T39" fmla="*/ 1154 h 1500"/>
              <a:gd name="T40" fmla="*/ 1475 w 1499"/>
              <a:gd name="T41" fmla="*/ 941 h 1500"/>
              <a:gd name="T42" fmla="*/ 38 w 1499"/>
              <a:gd name="T43" fmla="*/ 980 h 1500"/>
              <a:gd name="T44" fmla="*/ 46 w 1499"/>
              <a:gd name="T45" fmla="*/ 993 h 1500"/>
              <a:gd name="T46" fmla="*/ 31 w 1499"/>
              <a:gd name="T47" fmla="*/ 895 h 1500"/>
              <a:gd name="T48" fmla="*/ 1470 w 1499"/>
              <a:gd name="T49" fmla="*/ 900 h 1500"/>
              <a:gd name="T50" fmla="*/ 1486 w 1499"/>
              <a:gd name="T51" fmla="*/ 897 h 1500"/>
              <a:gd name="T52" fmla="*/ 10 w 1499"/>
              <a:gd name="T53" fmla="*/ 625 h 1500"/>
              <a:gd name="T54" fmla="*/ 15 w 1499"/>
              <a:gd name="T55" fmla="*/ 861 h 1500"/>
              <a:gd name="T56" fmla="*/ 1498 w 1499"/>
              <a:gd name="T57" fmla="*/ 806 h 1500"/>
              <a:gd name="T58" fmla="*/ 1486 w 1499"/>
              <a:gd name="T59" fmla="*/ 663 h 1500"/>
              <a:gd name="T60" fmla="*/ 1473 w 1499"/>
              <a:gd name="T61" fmla="*/ 628 h 1500"/>
              <a:gd name="T62" fmla="*/ 1481 w 1499"/>
              <a:gd name="T63" fmla="*/ 635 h 1500"/>
              <a:gd name="T64" fmla="*/ 29 w 1499"/>
              <a:gd name="T65" fmla="*/ 574 h 1500"/>
              <a:gd name="T66" fmla="*/ 1381 w 1499"/>
              <a:gd name="T67" fmla="*/ 377 h 1500"/>
              <a:gd name="T68" fmla="*/ 1474 w 1499"/>
              <a:gd name="T69" fmla="*/ 590 h 1500"/>
              <a:gd name="T70" fmla="*/ 45 w 1499"/>
              <a:gd name="T71" fmla="*/ 493 h 1500"/>
              <a:gd name="T72" fmla="*/ 66 w 1499"/>
              <a:gd name="T73" fmla="*/ 461 h 1500"/>
              <a:gd name="T74" fmla="*/ 197 w 1499"/>
              <a:gd name="T75" fmla="*/ 269 h 1500"/>
              <a:gd name="T76" fmla="*/ 1331 w 1499"/>
              <a:gd name="T77" fmla="*/ 303 h 1500"/>
              <a:gd name="T78" fmla="*/ 1369 w 1499"/>
              <a:gd name="T79" fmla="*/ 341 h 1500"/>
              <a:gd name="T80" fmla="*/ 1315 w 1499"/>
              <a:gd name="T81" fmla="*/ 257 h 1500"/>
              <a:gd name="T82" fmla="*/ 215 w 1499"/>
              <a:gd name="T83" fmla="*/ 224 h 1500"/>
              <a:gd name="T84" fmla="*/ 1250 w 1499"/>
              <a:gd name="T85" fmla="*/ 214 h 1500"/>
              <a:gd name="T86" fmla="*/ 1284 w 1499"/>
              <a:gd name="T87" fmla="*/ 224 h 1500"/>
              <a:gd name="T88" fmla="*/ 248 w 1499"/>
              <a:gd name="T89" fmla="*/ 192 h 1500"/>
              <a:gd name="T90" fmla="*/ 325 w 1499"/>
              <a:gd name="T91" fmla="*/ 151 h 1500"/>
              <a:gd name="T92" fmla="*/ 524 w 1499"/>
              <a:gd name="T93" fmla="*/ 34 h 1500"/>
              <a:gd name="T94" fmla="*/ 325 w 1499"/>
              <a:gd name="T95" fmla="*/ 151 h 1500"/>
              <a:gd name="T96" fmla="*/ 1060 w 1499"/>
              <a:gd name="T97" fmla="*/ 67 h 1500"/>
              <a:gd name="T98" fmla="*/ 964 w 1499"/>
              <a:gd name="T99" fmla="*/ 40 h 1500"/>
              <a:gd name="T100" fmla="*/ 562 w 1499"/>
              <a:gd name="T101" fmla="*/ 32 h 1500"/>
              <a:gd name="T102" fmla="*/ 572 w 1499"/>
              <a:gd name="T103" fmla="*/ 39 h 1500"/>
              <a:gd name="T104" fmla="*/ 705 w 1499"/>
              <a:gd name="T105" fmla="*/ 18 h 1500"/>
              <a:gd name="T106" fmla="*/ 936 w 1499"/>
              <a:gd name="T107" fmla="*/ 26 h 1500"/>
              <a:gd name="T108" fmla="*/ 658 w 1499"/>
              <a:gd name="T109" fmla="*/ 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99" h="1500">
                <a:moveTo>
                  <a:pt x="750" y="1500"/>
                </a:moveTo>
                <a:cubicBezTo>
                  <a:pt x="744" y="1500"/>
                  <a:pt x="738" y="1500"/>
                  <a:pt x="733" y="1500"/>
                </a:cubicBezTo>
                <a:cubicBezTo>
                  <a:pt x="716" y="1499"/>
                  <a:pt x="699" y="1498"/>
                  <a:pt x="682" y="1497"/>
                </a:cubicBezTo>
                <a:cubicBezTo>
                  <a:pt x="677" y="1497"/>
                  <a:pt x="674" y="1492"/>
                  <a:pt x="674" y="1488"/>
                </a:cubicBezTo>
                <a:cubicBezTo>
                  <a:pt x="675" y="1483"/>
                  <a:pt x="679" y="1480"/>
                  <a:pt x="684" y="1480"/>
                </a:cubicBezTo>
                <a:cubicBezTo>
                  <a:pt x="700" y="1482"/>
                  <a:pt x="717" y="1482"/>
                  <a:pt x="733" y="1483"/>
                </a:cubicBezTo>
                <a:cubicBezTo>
                  <a:pt x="739" y="1483"/>
                  <a:pt x="744" y="1483"/>
                  <a:pt x="750" y="1483"/>
                </a:cubicBezTo>
                <a:cubicBezTo>
                  <a:pt x="803" y="1483"/>
                  <a:pt x="855" y="1477"/>
                  <a:pt x="906" y="1466"/>
                </a:cubicBezTo>
                <a:cubicBezTo>
                  <a:pt x="911" y="1465"/>
                  <a:pt x="915" y="1468"/>
                  <a:pt x="916" y="1473"/>
                </a:cubicBezTo>
                <a:cubicBezTo>
                  <a:pt x="917" y="1477"/>
                  <a:pt x="914" y="1482"/>
                  <a:pt x="910" y="1483"/>
                </a:cubicBezTo>
                <a:cubicBezTo>
                  <a:pt x="857" y="1494"/>
                  <a:pt x="804" y="1500"/>
                  <a:pt x="750" y="1500"/>
                </a:cubicBezTo>
                <a:close/>
                <a:moveTo>
                  <a:pt x="638" y="1492"/>
                </a:moveTo>
                <a:cubicBezTo>
                  <a:pt x="638" y="1492"/>
                  <a:pt x="637" y="1492"/>
                  <a:pt x="637" y="1492"/>
                </a:cubicBezTo>
                <a:cubicBezTo>
                  <a:pt x="637" y="1491"/>
                  <a:pt x="637" y="1491"/>
                  <a:pt x="637" y="1491"/>
                </a:cubicBezTo>
                <a:cubicBezTo>
                  <a:pt x="634" y="1491"/>
                  <a:pt x="632" y="1490"/>
                  <a:pt x="631" y="1488"/>
                </a:cubicBezTo>
                <a:cubicBezTo>
                  <a:pt x="630" y="1486"/>
                  <a:pt x="629" y="1484"/>
                  <a:pt x="630" y="1482"/>
                </a:cubicBezTo>
                <a:cubicBezTo>
                  <a:pt x="630" y="1477"/>
                  <a:pt x="634" y="1474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41" y="1475"/>
                  <a:pt x="643" y="1476"/>
                  <a:pt x="645" y="1478"/>
                </a:cubicBezTo>
                <a:cubicBezTo>
                  <a:pt x="646" y="1480"/>
                  <a:pt x="647" y="1482"/>
                  <a:pt x="646" y="1484"/>
                </a:cubicBezTo>
                <a:cubicBezTo>
                  <a:pt x="646" y="1489"/>
                  <a:pt x="642" y="1492"/>
                  <a:pt x="638" y="1492"/>
                </a:cubicBezTo>
                <a:close/>
                <a:moveTo>
                  <a:pt x="593" y="1484"/>
                </a:moveTo>
                <a:cubicBezTo>
                  <a:pt x="593" y="1484"/>
                  <a:pt x="592" y="1483"/>
                  <a:pt x="592" y="1483"/>
                </a:cubicBezTo>
                <a:cubicBezTo>
                  <a:pt x="577" y="1480"/>
                  <a:pt x="562" y="1476"/>
                  <a:pt x="547" y="1472"/>
                </a:cubicBezTo>
                <a:cubicBezTo>
                  <a:pt x="545" y="1472"/>
                  <a:pt x="543" y="1470"/>
                  <a:pt x="542" y="1468"/>
                </a:cubicBezTo>
                <a:cubicBezTo>
                  <a:pt x="541" y="1466"/>
                  <a:pt x="541" y="1464"/>
                  <a:pt x="541" y="1462"/>
                </a:cubicBezTo>
                <a:cubicBezTo>
                  <a:pt x="543" y="1458"/>
                  <a:pt x="547" y="1455"/>
                  <a:pt x="552" y="1456"/>
                </a:cubicBezTo>
                <a:cubicBezTo>
                  <a:pt x="566" y="1460"/>
                  <a:pt x="581" y="1464"/>
                  <a:pt x="595" y="1467"/>
                </a:cubicBezTo>
                <a:cubicBezTo>
                  <a:pt x="597" y="1467"/>
                  <a:pt x="599" y="1469"/>
                  <a:pt x="601" y="1470"/>
                </a:cubicBezTo>
                <a:cubicBezTo>
                  <a:pt x="602" y="1472"/>
                  <a:pt x="602" y="1475"/>
                  <a:pt x="602" y="1477"/>
                </a:cubicBezTo>
                <a:cubicBezTo>
                  <a:pt x="601" y="1481"/>
                  <a:pt x="597" y="1484"/>
                  <a:pt x="593" y="1484"/>
                </a:cubicBezTo>
                <a:close/>
                <a:moveTo>
                  <a:pt x="952" y="1472"/>
                </a:moveTo>
                <a:cubicBezTo>
                  <a:pt x="948" y="1472"/>
                  <a:pt x="945" y="1470"/>
                  <a:pt x="944" y="1466"/>
                </a:cubicBezTo>
                <a:cubicBezTo>
                  <a:pt x="943" y="1464"/>
                  <a:pt x="943" y="1462"/>
                  <a:pt x="944" y="1460"/>
                </a:cubicBezTo>
                <a:cubicBezTo>
                  <a:pt x="946" y="1458"/>
                  <a:pt x="947" y="1456"/>
                  <a:pt x="949" y="1456"/>
                </a:cubicBezTo>
                <a:cubicBezTo>
                  <a:pt x="964" y="1452"/>
                  <a:pt x="978" y="1447"/>
                  <a:pt x="992" y="1442"/>
                </a:cubicBezTo>
                <a:cubicBezTo>
                  <a:pt x="996" y="1441"/>
                  <a:pt x="1001" y="1443"/>
                  <a:pt x="1003" y="1447"/>
                </a:cubicBezTo>
                <a:cubicBezTo>
                  <a:pt x="1005" y="1452"/>
                  <a:pt x="1002" y="1457"/>
                  <a:pt x="998" y="1458"/>
                </a:cubicBezTo>
                <a:cubicBezTo>
                  <a:pt x="983" y="1463"/>
                  <a:pt x="969" y="1468"/>
                  <a:pt x="954" y="1472"/>
                </a:cubicBezTo>
                <a:cubicBezTo>
                  <a:pt x="954" y="1472"/>
                  <a:pt x="954" y="1472"/>
                  <a:pt x="954" y="1472"/>
                </a:cubicBezTo>
                <a:cubicBezTo>
                  <a:pt x="953" y="1472"/>
                  <a:pt x="953" y="1472"/>
                  <a:pt x="952" y="1472"/>
                </a:cubicBezTo>
                <a:close/>
                <a:moveTo>
                  <a:pt x="506" y="1459"/>
                </a:moveTo>
                <a:cubicBezTo>
                  <a:pt x="505" y="1459"/>
                  <a:pt x="504" y="1459"/>
                  <a:pt x="504" y="1459"/>
                </a:cubicBezTo>
                <a:cubicBezTo>
                  <a:pt x="486" y="1453"/>
                  <a:pt x="468" y="1446"/>
                  <a:pt x="451" y="1438"/>
                </a:cubicBezTo>
                <a:cubicBezTo>
                  <a:pt x="399" y="1415"/>
                  <a:pt x="348" y="1386"/>
                  <a:pt x="302" y="1352"/>
                </a:cubicBezTo>
                <a:cubicBezTo>
                  <a:pt x="302" y="1352"/>
                  <a:pt x="302" y="1352"/>
                  <a:pt x="302" y="1352"/>
                </a:cubicBezTo>
                <a:cubicBezTo>
                  <a:pt x="298" y="1349"/>
                  <a:pt x="298" y="1344"/>
                  <a:pt x="300" y="1340"/>
                </a:cubicBezTo>
                <a:cubicBezTo>
                  <a:pt x="303" y="1336"/>
                  <a:pt x="309" y="1336"/>
                  <a:pt x="312" y="1338"/>
                </a:cubicBezTo>
                <a:cubicBezTo>
                  <a:pt x="358" y="1372"/>
                  <a:pt x="406" y="1400"/>
                  <a:pt x="458" y="1423"/>
                </a:cubicBezTo>
                <a:cubicBezTo>
                  <a:pt x="475" y="1430"/>
                  <a:pt x="492" y="1437"/>
                  <a:pt x="509" y="1443"/>
                </a:cubicBezTo>
                <a:cubicBezTo>
                  <a:pt x="514" y="1444"/>
                  <a:pt x="516" y="1449"/>
                  <a:pt x="514" y="1453"/>
                </a:cubicBezTo>
                <a:cubicBezTo>
                  <a:pt x="513" y="1457"/>
                  <a:pt x="510" y="1459"/>
                  <a:pt x="506" y="1459"/>
                </a:cubicBezTo>
                <a:close/>
                <a:moveTo>
                  <a:pt x="1037" y="1442"/>
                </a:moveTo>
                <a:cubicBezTo>
                  <a:pt x="1034" y="1442"/>
                  <a:pt x="1031" y="1440"/>
                  <a:pt x="1029" y="1437"/>
                </a:cubicBezTo>
                <a:cubicBezTo>
                  <a:pt x="1028" y="1433"/>
                  <a:pt x="1030" y="1428"/>
                  <a:pt x="1034" y="1426"/>
                </a:cubicBezTo>
                <a:cubicBezTo>
                  <a:pt x="1038" y="1424"/>
                  <a:pt x="1043" y="1426"/>
                  <a:pt x="1045" y="1431"/>
                </a:cubicBezTo>
                <a:cubicBezTo>
                  <a:pt x="1047" y="1435"/>
                  <a:pt x="1045" y="1440"/>
                  <a:pt x="1040" y="1442"/>
                </a:cubicBezTo>
                <a:cubicBezTo>
                  <a:pt x="1039" y="1442"/>
                  <a:pt x="1038" y="1442"/>
                  <a:pt x="1037" y="1442"/>
                </a:cubicBezTo>
                <a:close/>
                <a:moveTo>
                  <a:pt x="1078" y="1423"/>
                </a:moveTo>
                <a:cubicBezTo>
                  <a:pt x="1075" y="1423"/>
                  <a:pt x="1072" y="1422"/>
                  <a:pt x="1071" y="1419"/>
                </a:cubicBezTo>
                <a:cubicBezTo>
                  <a:pt x="1069" y="1415"/>
                  <a:pt x="1070" y="1409"/>
                  <a:pt x="1075" y="1407"/>
                </a:cubicBezTo>
                <a:cubicBezTo>
                  <a:pt x="1139" y="1376"/>
                  <a:pt x="1198" y="1335"/>
                  <a:pt x="1250" y="1286"/>
                </a:cubicBezTo>
                <a:cubicBezTo>
                  <a:pt x="1253" y="1283"/>
                  <a:pt x="1255" y="1281"/>
                  <a:pt x="1257" y="1279"/>
                </a:cubicBezTo>
                <a:cubicBezTo>
                  <a:pt x="1260" y="1276"/>
                  <a:pt x="1266" y="1276"/>
                  <a:pt x="1269" y="1280"/>
                </a:cubicBezTo>
                <a:cubicBezTo>
                  <a:pt x="1270" y="1281"/>
                  <a:pt x="1271" y="1283"/>
                  <a:pt x="1271" y="1286"/>
                </a:cubicBezTo>
                <a:cubicBezTo>
                  <a:pt x="1271" y="1288"/>
                  <a:pt x="1270" y="1290"/>
                  <a:pt x="1269" y="1292"/>
                </a:cubicBezTo>
                <a:cubicBezTo>
                  <a:pt x="1267" y="1294"/>
                  <a:pt x="1264" y="1296"/>
                  <a:pt x="1262" y="1298"/>
                </a:cubicBezTo>
                <a:cubicBezTo>
                  <a:pt x="1208" y="1348"/>
                  <a:pt x="1148" y="1390"/>
                  <a:pt x="1082" y="1423"/>
                </a:cubicBezTo>
                <a:cubicBezTo>
                  <a:pt x="1082" y="1423"/>
                  <a:pt x="1082" y="1423"/>
                  <a:pt x="1082" y="1423"/>
                </a:cubicBezTo>
                <a:cubicBezTo>
                  <a:pt x="1081" y="1423"/>
                  <a:pt x="1080" y="1423"/>
                  <a:pt x="1078" y="1423"/>
                </a:cubicBezTo>
                <a:close/>
                <a:moveTo>
                  <a:pt x="272" y="1325"/>
                </a:moveTo>
                <a:cubicBezTo>
                  <a:pt x="270" y="1325"/>
                  <a:pt x="268" y="1325"/>
                  <a:pt x="266" y="1323"/>
                </a:cubicBezTo>
                <a:cubicBezTo>
                  <a:pt x="265" y="1322"/>
                  <a:pt x="264" y="1320"/>
                  <a:pt x="263" y="1318"/>
                </a:cubicBezTo>
                <a:cubicBezTo>
                  <a:pt x="263" y="1315"/>
                  <a:pt x="264" y="1313"/>
                  <a:pt x="265" y="1312"/>
                </a:cubicBezTo>
                <a:cubicBezTo>
                  <a:pt x="268" y="1308"/>
                  <a:pt x="274" y="1308"/>
                  <a:pt x="277" y="1310"/>
                </a:cubicBezTo>
                <a:cubicBezTo>
                  <a:pt x="281" y="1314"/>
                  <a:pt x="281" y="1319"/>
                  <a:pt x="278" y="1322"/>
                </a:cubicBezTo>
                <a:cubicBezTo>
                  <a:pt x="277" y="1324"/>
                  <a:pt x="274" y="1325"/>
                  <a:pt x="272" y="1325"/>
                </a:cubicBezTo>
                <a:close/>
                <a:moveTo>
                  <a:pt x="238" y="1295"/>
                </a:moveTo>
                <a:cubicBezTo>
                  <a:pt x="236" y="1295"/>
                  <a:pt x="234" y="1294"/>
                  <a:pt x="232" y="1293"/>
                </a:cubicBezTo>
                <a:cubicBezTo>
                  <a:pt x="226" y="1287"/>
                  <a:pt x="219" y="1280"/>
                  <a:pt x="213" y="1274"/>
                </a:cubicBezTo>
                <a:cubicBezTo>
                  <a:pt x="209" y="1270"/>
                  <a:pt x="205" y="1265"/>
                  <a:pt x="200" y="1260"/>
                </a:cubicBezTo>
                <a:cubicBezTo>
                  <a:pt x="200" y="1260"/>
                  <a:pt x="200" y="1260"/>
                  <a:pt x="200" y="1260"/>
                </a:cubicBezTo>
                <a:cubicBezTo>
                  <a:pt x="197" y="1257"/>
                  <a:pt x="197" y="1251"/>
                  <a:pt x="201" y="1248"/>
                </a:cubicBezTo>
                <a:cubicBezTo>
                  <a:pt x="204" y="1245"/>
                  <a:pt x="209" y="1245"/>
                  <a:pt x="213" y="1249"/>
                </a:cubicBezTo>
                <a:cubicBezTo>
                  <a:pt x="217" y="1254"/>
                  <a:pt x="221" y="1258"/>
                  <a:pt x="226" y="1262"/>
                </a:cubicBezTo>
                <a:cubicBezTo>
                  <a:pt x="232" y="1269"/>
                  <a:pt x="238" y="1275"/>
                  <a:pt x="244" y="1281"/>
                </a:cubicBezTo>
                <a:cubicBezTo>
                  <a:pt x="246" y="1282"/>
                  <a:pt x="247" y="1284"/>
                  <a:pt x="247" y="1287"/>
                </a:cubicBezTo>
                <a:cubicBezTo>
                  <a:pt x="247" y="1289"/>
                  <a:pt x="246" y="1291"/>
                  <a:pt x="244" y="1293"/>
                </a:cubicBezTo>
                <a:cubicBezTo>
                  <a:pt x="243" y="1294"/>
                  <a:pt x="240" y="1295"/>
                  <a:pt x="238" y="1295"/>
                </a:cubicBezTo>
                <a:close/>
                <a:moveTo>
                  <a:pt x="1294" y="1262"/>
                </a:moveTo>
                <a:cubicBezTo>
                  <a:pt x="1292" y="1262"/>
                  <a:pt x="1290" y="1261"/>
                  <a:pt x="1289" y="1259"/>
                </a:cubicBezTo>
                <a:cubicBezTo>
                  <a:pt x="1287" y="1258"/>
                  <a:pt x="1286" y="1256"/>
                  <a:pt x="1286" y="1253"/>
                </a:cubicBezTo>
                <a:cubicBezTo>
                  <a:pt x="1286" y="1251"/>
                  <a:pt x="1287" y="1249"/>
                  <a:pt x="1288" y="1247"/>
                </a:cubicBezTo>
                <a:cubicBezTo>
                  <a:pt x="1298" y="1237"/>
                  <a:pt x="1308" y="1225"/>
                  <a:pt x="1318" y="1214"/>
                </a:cubicBezTo>
                <a:cubicBezTo>
                  <a:pt x="1320" y="1210"/>
                  <a:pt x="1326" y="1210"/>
                  <a:pt x="1330" y="1212"/>
                </a:cubicBezTo>
                <a:cubicBezTo>
                  <a:pt x="1331" y="1214"/>
                  <a:pt x="1332" y="1216"/>
                  <a:pt x="1333" y="1218"/>
                </a:cubicBezTo>
                <a:cubicBezTo>
                  <a:pt x="1333" y="1220"/>
                  <a:pt x="1332" y="1223"/>
                  <a:pt x="1331" y="1224"/>
                </a:cubicBezTo>
                <a:cubicBezTo>
                  <a:pt x="1321" y="1236"/>
                  <a:pt x="1311" y="1248"/>
                  <a:pt x="1301" y="1259"/>
                </a:cubicBezTo>
                <a:cubicBezTo>
                  <a:pt x="1299" y="1261"/>
                  <a:pt x="1297" y="1262"/>
                  <a:pt x="1294" y="1262"/>
                </a:cubicBezTo>
                <a:close/>
                <a:moveTo>
                  <a:pt x="177" y="1229"/>
                </a:moveTo>
                <a:cubicBezTo>
                  <a:pt x="174" y="1229"/>
                  <a:pt x="172" y="1228"/>
                  <a:pt x="170" y="1226"/>
                </a:cubicBezTo>
                <a:cubicBezTo>
                  <a:pt x="122" y="1167"/>
                  <a:pt x="83" y="1103"/>
                  <a:pt x="55" y="1033"/>
                </a:cubicBezTo>
                <a:cubicBezTo>
                  <a:pt x="55" y="1032"/>
                  <a:pt x="54" y="1031"/>
                  <a:pt x="54" y="1030"/>
                </a:cubicBezTo>
                <a:cubicBezTo>
                  <a:pt x="52" y="1025"/>
                  <a:pt x="54" y="1021"/>
                  <a:pt x="58" y="1019"/>
                </a:cubicBezTo>
                <a:cubicBezTo>
                  <a:pt x="63" y="1017"/>
                  <a:pt x="68" y="1019"/>
                  <a:pt x="69" y="1023"/>
                </a:cubicBezTo>
                <a:cubicBezTo>
                  <a:pt x="70" y="1024"/>
                  <a:pt x="70" y="1025"/>
                  <a:pt x="70" y="1026"/>
                </a:cubicBezTo>
                <a:cubicBezTo>
                  <a:pt x="71" y="1027"/>
                  <a:pt x="71" y="1027"/>
                  <a:pt x="71" y="1027"/>
                </a:cubicBezTo>
                <a:cubicBezTo>
                  <a:pt x="98" y="1095"/>
                  <a:pt x="136" y="1158"/>
                  <a:pt x="183" y="1215"/>
                </a:cubicBezTo>
                <a:cubicBezTo>
                  <a:pt x="186" y="1219"/>
                  <a:pt x="186" y="1224"/>
                  <a:pt x="182" y="1227"/>
                </a:cubicBezTo>
                <a:cubicBezTo>
                  <a:pt x="180" y="1228"/>
                  <a:pt x="179" y="1229"/>
                  <a:pt x="177" y="1229"/>
                </a:cubicBezTo>
                <a:close/>
                <a:moveTo>
                  <a:pt x="1352" y="1192"/>
                </a:moveTo>
                <a:cubicBezTo>
                  <a:pt x="1350" y="1192"/>
                  <a:pt x="1348" y="1191"/>
                  <a:pt x="1347" y="1190"/>
                </a:cubicBezTo>
                <a:cubicBezTo>
                  <a:pt x="1343" y="1187"/>
                  <a:pt x="1342" y="1182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8" y="1174"/>
                  <a:pt x="1353" y="1174"/>
                  <a:pt x="1357" y="1176"/>
                </a:cubicBezTo>
                <a:cubicBezTo>
                  <a:pt x="1360" y="1179"/>
                  <a:pt x="1361" y="1184"/>
                  <a:pt x="1359" y="1188"/>
                </a:cubicBezTo>
                <a:cubicBezTo>
                  <a:pt x="1357" y="1190"/>
                  <a:pt x="1354" y="1192"/>
                  <a:pt x="1352" y="1192"/>
                </a:cubicBezTo>
                <a:close/>
                <a:moveTo>
                  <a:pt x="1377" y="1154"/>
                </a:moveTo>
                <a:cubicBezTo>
                  <a:pt x="1375" y="1154"/>
                  <a:pt x="1374" y="1154"/>
                  <a:pt x="1373" y="1153"/>
                </a:cubicBezTo>
                <a:cubicBezTo>
                  <a:pt x="1369" y="1150"/>
                  <a:pt x="1367" y="1145"/>
                  <a:pt x="1370" y="1141"/>
                </a:cubicBezTo>
                <a:cubicBezTo>
                  <a:pt x="1387" y="1114"/>
                  <a:pt x="1402" y="1086"/>
                  <a:pt x="1416" y="1057"/>
                </a:cubicBezTo>
                <a:cubicBezTo>
                  <a:pt x="1433" y="1019"/>
                  <a:pt x="1448" y="978"/>
                  <a:pt x="1459" y="937"/>
                </a:cubicBezTo>
                <a:cubicBezTo>
                  <a:pt x="1460" y="932"/>
                  <a:pt x="1465" y="930"/>
                  <a:pt x="1469" y="931"/>
                </a:cubicBezTo>
                <a:cubicBezTo>
                  <a:pt x="1474" y="932"/>
                  <a:pt x="1476" y="937"/>
                  <a:pt x="1475" y="941"/>
                </a:cubicBezTo>
                <a:cubicBezTo>
                  <a:pt x="1464" y="983"/>
                  <a:pt x="1449" y="1025"/>
                  <a:pt x="1431" y="1064"/>
                </a:cubicBezTo>
                <a:cubicBezTo>
                  <a:pt x="1417" y="1094"/>
                  <a:pt x="1402" y="1123"/>
                  <a:pt x="1384" y="1150"/>
                </a:cubicBezTo>
                <a:cubicBezTo>
                  <a:pt x="1383" y="1153"/>
                  <a:pt x="1380" y="1154"/>
                  <a:pt x="1377" y="1154"/>
                </a:cubicBezTo>
                <a:close/>
                <a:moveTo>
                  <a:pt x="46" y="993"/>
                </a:moveTo>
                <a:cubicBezTo>
                  <a:pt x="42" y="993"/>
                  <a:pt x="39" y="990"/>
                  <a:pt x="38" y="987"/>
                </a:cubicBezTo>
                <a:cubicBezTo>
                  <a:pt x="37" y="985"/>
                  <a:pt x="37" y="982"/>
                  <a:pt x="38" y="980"/>
                </a:cubicBezTo>
                <a:cubicBezTo>
                  <a:pt x="39" y="978"/>
                  <a:pt x="41" y="977"/>
                  <a:pt x="43" y="976"/>
                </a:cubicBezTo>
                <a:cubicBezTo>
                  <a:pt x="48" y="975"/>
                  <a:pt x="52" y="977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5" y="986"/>
                  <a:pt x="53" y="991"/>
                  <a:pt x="49" y="992"/>
                </a:cubicBezTo>
                <a:cubicBezTo>
                  <a:pt x="48" y="992"/>
                  <a:pt x="47" y="993"/>
                  <a:pt x="46" y="993"/>
                </a:cubicBezTo>
                <a:close/>
                <a:moveTo>
                  <a:pt x="33" y="949"/>
                </a:moveTo>
                <a:cubicBezTo>
                  <a:pt x="29" y="949"/>
                  <a:pt x="26" y="947"/>
                  <a:pt x="25" y="943"/>
                </a:cubicBezTo>
                <a:cubicBezTo>
                  <a:pt x="21" y="928"/>
                  <a:pt x="17" y="913"/>
                  <a:pt x="14" y="898"/>
                </a:cubicBezTo>
                <a:cubicBezTo>
                  <a:pt x="14" y="896"/>
                  <a:pt x="14" y="894"/>
                  <a:pt x="16" y="892"/>
                </a:cubicBezTo>
                <a:cubicBezTo>
                  <a:pt x="17" y="890"/>
                  <a:pt x="19" y="889"/>
                  <a:pt x="21" y="888"/>
                </a:cubicBezTo>
                <a:cubicBezTo>
                  <a:pt x="26" y="887"/>
                  <a:pt x="30" y="891"/>
                  <a:pt x="31" y="895"/>
                </a:cubicBezTo>
                <a:cubicBezTo>
                  <a:pt x="34" y="910"/>
                  <a:pt x="37" y="924"/>
                  <a:pt x="41" y="939"/>
                </a:cubicBezTo>
                <a:cubicBezTo>
                  <a:pt x="42" y="943"/>
                  <a:pt x="40" y="948"/>
                  <a:pt x="35" y="949"/>
                </a:cubicBezTo>
                <a:cubicBezTo>
                  <a:pt x="34" y="949"/>
                  <a:pt x="34" y="949"/>
                  <a:pt x="33" y="949"/>
                </a:cubicBezTo>
                <a:close/>
                <a:moveTo>
                  <a:pt x="1477" y="903"/>
                </a:moveTo>
                <a:cubicBezTo>
                  <a:pt x="1477" y="903"/>
                  <a:pt x="1476" y="903"/>
                  <a:pt x="1476" y="903"/>
                </a:cubicBezTo>
                <a:cubicBezTo>
                  <a:pt x="1473" y="903"/>
                  <a:pt x="1471" y="901"/>
                  <a:pt x="1470" y="900"/>
                </a:cubicBezTo>
                <a:cubicBezTo>
                  <a:pt x="1469" y="898"/>
                  <a:pt x="1468" y="895"/>
                  <a:pt x="1469" y="893"/>
                </a:cubicBezTo>
                <a:cubicBezTo>
                  <a:pt x="1472" y="879"/>
                  <a:pt x="1474" y="864"/>
                  <a:pt x="1476" y="849"/>
                </a:cubicBezTo>
                <a:cubicBezTo>
                  <a:pt x="1477" y="845"/>
                  <a:pt x="1481" y="841"/>
                  <a:pt x="1486" y="842"/>
                </a:cubicBezTo>
                <a:cubicBezTo>
                  <a:pt x="1488" y="842"/>
                  <a:pt x="1490" y="843"/>
                  <a:pt x="1491" y="845"/>
                </a:cubicBezTo>
                <a:cubicBezTo>
                  <a:pt x="1493" y="847"/>
                  <a:pt x="1493" y="849"/>
                  <a:pt x="1493" y="851"/>
                </a:cubicBezTo>
                <a:cubicBezTo>
                  <a:pt x="1491" y="866"/>
                  <a:pt x="1488" y="882"/>
                  <a:pt x="1486" y="897"/>
                </a:cubicBezTo>
                <a:cubicBezTo>
                  <a:pt x="1485" y="897"/>
                  <a:pt x="1485" y="897"/>
                  <a:pt x="1485" y="897"/>
                </a:cubicBezTo>
                <a:cubicBezTo>
                  <a:pt x="1485" y="901"/>
                  <a:pt x="1481" y="903"/>
                  <a:pt x="1477" y="903"/>
                </a:cubicBezTo>
                <a:close/>
                <a:moveTo>
                  <a:pt x="15" y="861"/>
                </a:moveTo>
                <a:cubicBezTo>
                  <a:pt x="11" y="861"/>
                  <a:pt x="7" y="857"/>
                  <a:pt x="7" y="853"/>
                </a:cubicBezTo>
                <a:cubicBezTo>
                  <a:pt x="2" y="819"/>
                  <a:pt x="0" y="784"/>
                  <a:pt x="0" y="750"/>
                </a:cubicBezTo>
                <a:cubicBezTo>
                  <a:pt x="0" y="708"/>
                  <a:pt x="3" y="666"/>
                  <a:pt x="10" y="625"/>
                </a:cubicBezTo>
                <a:cubicBezTo>
                  <a:pt x="11" y="621"/>
                  <a:pt x="15" y="618"/>
                  <a:pt x="20" y="618"/>
                </a:cubicBezTo>
                <a:cubicBezTo>
                  <a:pt x="24" y="619"/>
                  <a:pt x="28" y="624"/>
                  <a:pt x="27" y="628"/>
                </a:cubicBezTo>
                <a:cubicBezTo>
                  <a:pt x="20" y="668"/>
                  <a:pt x="17" y="709"/>
                  <a:pt x="17" y="750"/>
                </a:cubicBezTo>
                <a:cubicBezTo>
                  <a:pt x="17" y="784"/>
                  <a:pt x="19" y="818"/>
                  <a:pt x="24" y="851"/>
                </a:cubicBezTo>
                <a:cubicBezTo>
                  <a:pt x="24" y="856"/>
                  <a:pt x="21" y="860"/>
                  <a:pt x="16" y="861"/>
                </a:cubicBezTo>
                <a:cubicBezTo>
                  <a:pt x="16" y="861"/>
                  <a:pt x="16" y="861"/>
                  <a:pt x="15" y="861"/>
                </a:cubicBezTo>
                <a:close/>
                <a:moveTo>
                  <a:pt x="1489" y="814"/>
                </a:moveTo>
                <a:cubicBezTo>
                  <a:pt x="1489" y="814"/>
                  <a:pt x="1489" y="814"/>
                  <a:pt x="1489" y="814"/>
                </a:cubicBezTo>
                <a:cubicBezTo>
                  <a:pt x="1486" y="814"/>
                  <a:pt x="1484" y="813"/>
                  <a:pt x="1483" y="811"/>
                </a:cubicBezTo>
                <a:cubicBezTo>
                  <a:pt x="1481" y="809"/>
                  <a:pt x="1481" y="807"/>
                  <a:pt x="1481" y="805"/>
                </a:cubicBezTo>
                <a:cubicBezTo>
                  <a:pt x="1481" y="800"/>
                  <a:pt x="1485" y="796"/>
                  <a:pt x="1490" y="797"/>
                </a:cubicBezTo>
                <a:cubicBezTo>
                  <a:pt x="1495" y="797"/>
                  <a:pt x="1498" y="801"/>
                  <a:pt x="1498" y="806"/>
                </a:cubicBezTo>
                <a:cubicBezTo>
                  <a:pt x="1497" y="810"/>
                  <a:pt x="1494" y="814"/>
                  <a:pt x="1489" y="814"/>
                </a:cubicBezTo>
                <a:close/>
                <a:moveTo>
                  <a:pt x="1491" y="725"/>
                </a:moveTo>
                <a:cubicBezTo>
                  <a:pt x="1486" y="725"/>
                  <a:pt x="1482" y="721"/>
                  <a:pt x="1482" y="716"/>
                </a:cubicBezTo>
                <a:cubicBezTo>
                  <a:pt x="1481" y="702"/>
                  <a:pt x="1480" y="687"/>
                  <a:pt x="1479" y="672"/>
                </a:cubicBezTo>
                <a:cubicBezTo>
                  <a:pt x="1479" y="670"/>
                  <a:pt x="1479" y="667"/>
                  <a:pt x="1481" y="666"/>
                </a:cubicBezTo>
                <a:cubicBezTo>
                  <a:pt x="1482" y="664"/>
                  <a:pt x="1484" y="663"/>
                  <a:pt x="1486" y="663"/>
                </a:cubicBezTo>
                <a:cubicBezTo>
                  <a:pt x="1491" y="662"/>
                  <a:pt x="1495" y="665"/>
                  <a:pt x="1496" y="670"/>
                </a:cubicBezTo>
                <a:cubicBezTo>
                  <a:pt x="1497" y="685"/>
                  <a:pt x="1498" y="700"/>
                  <a:pt x="1499" y="716"/>
                </a:cubicBezTo>
                <a:cubicBezTo>
                  <a:pt x="1499" y="720"/>
                  <a:pt x="1496" y="724"/>
                  <a:pt x="1491" y="725"/>
                </a:cubicBezTo>
                <a:cubicBezTo>
                  <a:pt x="1491" y="725"/>
                  <a:pt x="1491" y="725"/>
                  <a:pt x="1491" y="725"/>
                </a:cubicBezTo>
                <a:close/>
                <a:moveTo>
                  <a:pt x="1481" y="635"/>
                </a:moveTo>
                <a:cubicBezTo>
                  <a:pt x="1477" y="635"/>
                  <a:pt x="1473" y="632"/>
                  <a:pt x="1473" y="628"/>
                </a:cubicBezTo>
                <a:cubicBezTo>
                  <a:pt x="1472" y="625"/>
                  <a:pt x="1473" y="623"/>
                  <a:pt x="1474" y="621"/>
                </a:cubicBezTo>
                <a:cubicBezTo>
                  <a:pt x="1475" y="619"/>
                  <a:pt x="1477" y="618"/>
                  <a:pt x="1480" y="618"/>
                </a:cubicBezTo>
                <a:cubicBezTo>
                  <a:pt x="1484" y="617"/>
                  <a:pt x="1489" y="620"/>
                  <a:pt x="1489" y="625"/>
                </a:cubicBezTo>
                <a:cubicBezTo>
                  <a:pt x="1490" y="627"/>
                  <a:pt x="1489" y="629"/>
                  <a:pt x="1488" y="631"/>
                </a:cubicBezTo>
                <a:cubicBezTo>
                  <a:pt x="1487" y="633"/>
                  <a:pt x="1485" y="634"/>
                  <a:pt x="1482" y="635"/>
                </a:cubicBezTo>
                <a:cubicBezTo>
                  <a:pt x="1482" y="635"/>
                  <a:pt x="1482" y="635"/>
                  <a:pt x="1481" y="635"/>
                </a:cubicBezTo>
                <a:close/>
                <a:moveTo>
                  <a:pt x="27" y="591"/>
                </a:move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6" y="591"/>
                  <a:pt x="25" y="591"/>
                </a:cubicBezTo>
                <a:cubicBezTo>
                  <a:pt x="21" y="590"/>
                  <a:pt x="18" y="585"/>
                  <a:pt x="19" y="580"/>
                </a:cubicBezTo>
                <a:cubicBezTo>
                  <a:pt x="20" y="576"/>
                  <a:pt x="25" y="573"/>
                  <a:pt x="29" y="574"/>
                </a:cubicBezTo>
                <a:cubicBezTo>
                  <a:pt x="34" y="575"/>
                  <a:pt x="37" y="580"/>
                  <a:pt x="35" y="584"/>
                </a:cubicBezTo>
                <a:cubicBezTo>
                  <a:pt x="35" y="588"/>
                  <a:pt x="31" y="591"/>
                  <a:pt x="27" y="591"/>
                </a:cubicBezTo>
                <a:close/>
                <a:moveTo>
                  <a:pt x="1472" y="590"/>
                </a:moveTo>
                <a:cubicBezTo>
                  <a:pt x="1468" y="590"/>
                  <a:pt x="1465" y="588"/>
                  <a:pt x="1464" y="584"/>
                </a:cubicBezTo>
                <a:cubicBezTo>
                  <a:pt x="1453" y="535"/>
                  <a:pt x="1436" y="488"/>
                  <a:pt x="1416" y="443"/>
                </a:cubicBezTo>
                <a:cubicBezTo>
                  <a:pt x="1405" y="420"/>
                  <a:pt x="1394" y="398"/>
                  <a:pt x="1381" y="377"/>
                </a:cubicBezTo>
                <a:cubicBezTo>
                  <a:pt x="1379" y="373"/>
                  <a:pt x="1380" y="368"/>
                  <a:pt x="1384" y="365"/>
                </a:cubicBezTo>
                <a:cubicBezTo>
                  <a:pt x="1388" y="363"/>
                  <a:pt x="1393" y="364"/>
                  <a:pt x="1396" y="368"/>
                </a:cubicBezTo>
                <a:cubicBezTo>
                  <a:pt x="1408" y="390"/>
                  <a:pt x="1420" y="413"/>
                  <a:pt x="1431" y="436"/>
                </a:cubicBezTo>
                <a:cubicBezTo>
                  <a:pt x="1452" y="481"/>
                  <a:pt x="1469" y="530"/>
                  <a:pt x="1480" y="579"/>
                </a:cubicBezTo>
                <a:cubicBezTo>
                  <a:pt x="1480" y="580"/>
                  <a:pt x="1480" y="580"/>
                  <a:pt x="1480" y="580"/>
                </a:cubicBezTo>
                <a:cubicBezTo>
                  <a:pt x="1481" y="584"/>
                  <a:pt x="1479" y="589"/>
                  <a:pt x="1474" y="590"/>
                </a:cubicBezTo>
                <a:cubicBezTo>
                  <a:pt x="1473" y="590"/>
                  <a:pt x="1473" y="590"/>
                  <a:pt x="1472" y="590"/>
                </a:cubicBezTo>
                <a:close/>
                <a:moveTo>
                  <a:pt x="39" y="547"/>
                </a:moveTo>
                <a:cubicBezTo>
                  <a:pt x="38" y="547"/>
                  <a:pt x="37" y="547"/>
                  <a:pt x="36" y="547"/>
                </a:cubicBezTo>
                <a:cubicBezTo>
                  <a:pt x="34" y="546"/>
                  <a:pt x="32" y="545"/>
                  <a:pt x="31" y="543"/>
                </a:cubicBezTo>
                <a:cubicBezTo>
                  <a:pt x="30" y="541"/>
                  <a:pt x="30" y="538"/>
                  <a:pt x="31" y="536"/>
                </a:cubicBezTo>
                <a:cubicBezTo>
                  <a:pt x="35" y="522"/>
                  <a:pt x="40" y="507"/>
                  <a:pt x="45" y="493"/>
                </a:cubicBezTo>
                <a:cubicBezTo>
                  <a:pt x="47" y="488"/>
                  <a:pt x="52" y="486"/>
                  <a:pt x="56" y="488"/>
                </a:cubicBezTo>
                <a:cubicBezTo>
                  <a:pt x="60" y="489"/>
                  <a:pt x="63" y="494"/>
                  <a:pt x="61" y="499"/>
                </a:cubicBezTo>
                <a:cubicBezTo>
                  <a:pt x="56" y="513"/>
                  <a:pt x="51" y="527"/>
                  <a:pt x="47" y="541"/>
                </a:cubicBezTo>
                <a:cubicBezTo>
                  <a:pt x="46" y="545"/>
                  <a:pt x="42" y="547"/>
                  <a:pt x="39" y="547"/>
                </a:cubicBezTo>
                <a:close/>
                <a:moveTo>
                  <a:pt x="70" y="462"/>
                </a:moveTo>
                <a:cubicBezTo>
                  <a:pt x="69" y="462"/>
                  <a:pt x="67" y="462"/>
                  <a:pt x="66" y="461"/>
                </a:cubicBezTo>
                <a:cubicBezTo>
                  <a:pt x="64" y="461"/>
                  <a:pt x="63" y="459"/>
                  <a:pt x="62" y="457"/>
                </a:cubicBezTo>
                <a:cubicBezTo>
                  <a:pt x="61" y="455"/>
                  <a:pt x="61" y="452"/>
                  <a:pt x="62" y="450"/>
                </a:cubicBezTo>
                <a:cubicBezTo>
                  <a:pt x="93" y="380"/>
                  <a:pt x="134" y="316"/>
                  <a:pt x="184" y="258"/>
                </a:cubicBezTo>
                <a:cubicBezTo>
                  <a:pt x="184" y="258"/>
                  <a:pt x="184" y="258"/>
                  <a:pt x="184" y="258"/>
                </a:cubicBezTo>
                <a:cubicBezTo>
                  <a:pt x="187" y="254"/>
                  <a:pt x="193" y="254"/>
                  <a:pt x="196" y="257"/>
                </a:cubicBezTo>
                <a:cubicBezTo>
                  <a:pt x="199" y="260"/>
                  <a:pt x="200" y="265"/>
                  <a:pt x="197" y="269"/>
                </a:cubicBezTo>
                <a:cubicBezTo>
                  <a:pt x="147" y="325"/>
                  <a:pt x="107" y="389"/>
                  <a:pt x="78" y="457"/>
                </a:cubicBezTo>
                <a:cubicBezTo>
                  <a:pt x="76" y="460"/>
                  <a:pt x="73" y="462"/>
                  <a:pt x="70" y="462"/>
                </a:cubicBezTo>
                <a:close/>
                <a:moveTo>
                  <a:pt x="1364" y="343"/>
                </a:moveTo>
                <a:cubicBezTo>
                  <a:pt x="1364" y="343"/>
                  <a:pt x="1364" y="343"/>
                  <a:pt x="1364" y="343"/>
                </a:cubicBezTo>
                <a:cubicBezTo>
                  <a:pt x="1361" y="343"/>
                  <a:pt x="1359" y="341"/>
                  <a:pt x="1357" y="339"/>
                </a:cubicBezTo>
                <a:cubicBezTo>
                  <a:pt x="1349" y="327"/>
                  <a:pt x="1340" y="315"/>
                  <a:pt x="1331" y="303"/>
                </a:cubicBezTo>
                <a:cubicBezTo>
                  <a:pt x="1328" y="299"/>
                  <a:pt x="1329" y="294"/>
                  <a:pt x="1332" y="291"/>
                </a:cubicBezTo>
                <a:cubicBezTo>
                  <a:pt x="1336" y="288"/>
                  <a:pt x="1341" y="289"/>
                  <a:pt x="1344" y="293"/>
                </a:cubicBezTo>
                <a:cubicBezTo>
                  <a:pt x="1353" y="304"/>
                  <a:pt x="1362" y="317"/>
                  <a:pt x="1371" y="330"/>
                </a:cubicBezTo>
                <a:cubicBezTo>
                  <a:pt x="1371" y="330"/>
                  <a:pt x="1371" y="330"/>
                  <a:pt x="1371" y="330"/>
                </a:cubicBezTo>
                <a:cubicBezTo>
                  <a:pt x="1372" y="332"/>
                  <a:pt x="1373" y="334"/>
                  <a:pt x="1372" y="336"/>
                </a:cubicBezTo>
                <a:cubicBezTo>
                  <a:pt x="1372" y="338"/>
                  <a:pt x="1371" y="340"/>
                  <a:pt x="1369" y="341"/>
                </a:cubicBezTo>
                <a:cubicBezTo>
                  <a:pt x="1367" y="342"/>
                  <a:pt x="1366" y="343"/>
                  <a:pt x="1364" y="343"/>
                </a:cubicBezTo>
                <a:close/>
                <a:moveTo>
                  <a:pt x="1309" y="271"/>
                </a:moveTo>
                <a:cubicBezTo>
                  <a:pt x="1306" y="271"/>
                  <a:pt x="1304" y="270"/>
                  <a:pt x="1302" y="268"/>
                </a:cubicBezTo>
                <a:cubicBezTo>
                  <a:pt x="1301" y="267"/>
                  <a:pt x="1300" y="264"/>
                  <a:pt x="1300" y="262"/>
                </a:cubicBezTo>
                <a:cubicBezTo>
                  <a:pt x="1300" y="260"/>
                  <a:pt x="1301" y="258"/>
                  <a:pt x="1303" y="256"/>
                </a:cubicBezTo>
                <a:cubicBezTo>
                  <a:pt x="1307" y="253"/>
                  <a:pt x="1312" y="254"/>
                  <a:pt x="1315" y="257"/>
                </a:cubicBezTo>
                <a:cubicBezTo>
                  <a:pt x="1315" y="257"/>
                  <a:pt x="1315" y="257"/>
                  <a:pt x="1315" y="257"/>
                </a:cubicBezTo>
                <a:cubicBezTo>
                  <a:pt x="1318" y="261"/>
                  <a:pt x="1318" y="266"/>
                  <a:pt x="1314" y="269"/>
                </a:cubicBezTo>
                <a:cubicBezTo>
                  <a:pt x="1313" y="270"/>
                  <a:pt x="1311" y="271"/>
                  <a:pt x="1309" y="271"/>
                </a:cubicBezTo>
                <a:close/>
                <a:moveTo>
                  <a:pt x="221" y="238"/>
                </a:moveTo>
                <a:cubicBezTo>
                  <a:pt x="219" y="238"/>
                  <a:pt x="217" y="238"/>
                  <a:pt x="215" y="236"/>
                </a:cubicBezTo>
                <a:cubicBezTo>
                  <a:pt x="212" y="233"/>
                  <a:pt x="212" y="227"/>
                  <a:pt x="215" y="224"/>
                </a:cubicBezTo>
                <a:cubicBezTo>
                  <a:pt x="218" y="221"/>
                  <a:pt x="224" y="221"/>
                  <a:pt x="227" y="224"/>
                </a:cubicBezTo>
                <a:cubicBezTo>
                  <a:pt x="230" y="227"/>
                  <a:pt x="230" y="233"/>
                  <a:pt x="227" y="236"/>
                </a:cubicBezTo>
                <a:cubicBezTo>
                  <a:pt x="226" y="238"/>
                  <a:pt x="223" y="238"/>
                  <a:pt x="221" y="238"/>
                </a:cubicBezTo>
                <a:close/>
                <a:moveTo>
                  <a:pt x="1278" y="238"/>
                </a:moveTo>
                <a:cubicBezTo>
                  <a:pt x="1276" y="238"/>
                  <a:pt x="1274" y="237"/>
                  <a:pt x="1272" y="236"/>
                </a:cubicBezTo>
                <a:cubicBezTo>
                  <a:pt x="1265" y="228"/>
                  <a:pt x="1257" y="221"/>
                  <a:pt x="1250" y="214"/>
                </a:cubicBezTo>
                <a:cubicBezTo>
                  <a:pt x="1203" y="170"/>
                  <a:pt x="1150" y="133"/>
                  <a:pt x="1093" y="102"/>
                </a:cubicBezTo>
                <a:cubicBezTo>
                  <a:pt x="1091" y="101"/>
                  <a:pt x="1090" y="99"/>
                  <a:pt x="1089" y="97"/>
                </a:cubicBezTo>
                <a:cubicBezTo>
                  <a:pt x="1089" y="95"/>
                  <a:pt x="1089" y="93"/>
                  <a:pt x="1090" y="91"/>
                </a:cubicBezTo>
                <a:cubicBezTo>
                  <a:pt x="1092" y="87"/>
                  <a:pt x="1097" y="85"/>
                  <a:pt x="1101" y="87"/>
                </a:cubicBezTo>
                <a:cubicBezTo>
                  <a:pt x="1160" y="118"/>
                  <a:pt x="1214" y="157"/>
                  <a:pt x="1262" y="202"/>
                </a:cubicBezTo>
                <a:cubicBezTo>
                  <a:pt x="1269" y="209"/>
                  <a:pt x="1277" y="216"/>
                  <a:pt x="1284" y="224"/>
                </a:cubicBezTo>
                <a:cubicBezTo>
                  <a:pt x="1287" y="227"/>
                  <a:pt x="1287" y="232"/>
                  <a:pt x="1284" y="236"/>
                </a:cubicBezTo>
                <a:cubicBezTo>
                  <a:pt x="1282" y="237"/>
                  <a:pt x="1280" y="238"/>
                  <a:pt x="1278" y="238"/>
                </a:cubicBezTo>
                <a:close/>
                <a:moveTo>
                  <a:pt x="254" y="207"/>
                </a:moveTo>
                <a:cubicBezTo>
                  <a:pt x="251" y="207"/>
                  <a:pt x="249" y="206"/>
                  <a:pt x="247" y="204"/>
                </a:cubicBezTo>
                <a:cubicBezTo>
                  <a:pt x="246" y="203"/>
                  <a:pt x="245" y="201"/>
                  <a:pt x="245" y="198"/>
                </a:cubicBezTo>
                <a:cubicBezTo>
                  <a:pt x="245" y="196"/>
                  <a:pt x="246" y="194"/>
                  <a:pt x="248" y="192"/>
                </a:cubicBezTo>
                <a:cubicBezTo>
                  <a:pt x="259" y="182"/>
                  <a:pt x="271" y="172"/>
                  <a:pt x="283" y="163"/>
                </a:cubicBezTo>
                <a:cubicBezTo>
                  <a:pt x="287" y="160"/>
                  <a:pt x="292" y="161"/>
                  <a:pt x="295" y="164"/>
                </a:cubicBezTo>
                <a:cubicBezTo>
                  <a:pt x="298" y="168"/>
                  <a:pt x="297" y="173"/>
                  <a:pt x="294" y="176"/>
                </a:cubicBezTo>
                <a:cubicBezTo>
                  <a:pt x="282" y="185"/>
                  <a:pt x="270" y="195"/>
                  <a:pt x="259" y="205"/>
                </a:cubicBezTo>
                <a:cubicBezTo>
                  <a:pt x="258" y="206"/>
                  <a:pt x="256" y="207"/>
                  <a:pt x="254" y="207"/>
                </a:cubicBezTo>
                <a:close/>
                <a:moveTo>
                  <a:pt x="325" y="151"/>
                </a:moveTo>
                <a:cubicBezTo>
                  <a:pt x="322" y="151"/>
                  <a:pt x="319" y="150"/>
                  <a:pt x="318" y="147"/>
                </a:cubicBezTo>
                <a:cubicBezTo>
                  <a:pt x="316" y="145"/>
                  <a:pt x="316" y="143"/>
                  <a:pt x="316" y="141"/>
                </a:cubicBezTo>
                <a:cubicBezTo>
                  <a:pt x="317" y="139"/>
                  <a:pt x="318" y="137"/>
                  <a:pt x="320" y="135"/>
                </a:cubicBezTo>
                <a:cubicBezTo>
                  <a:pt x="361" y="106"/>
                  <a:pt x="405" y="82"/>
                  <a:pt x="451" y="62"/>
                </a:cubicBezTo>
                <a:cubicBezTo>
                  <a:pt x="475" y="52"/>
                  <a:pt x="499" y="42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9" y="33"/>
                  <a:pt x="533" y="36"/>
                  <a:pt x="535" y="40"/>
                </a:cubicBezTo>
                <a:cubicBezTo>
                  <a:pt x="536" y="44"/>
                  <a:pt x="534" y="49"/>
                  <a:pt x="529" y="51"/>
                </a:cubicBezTo>
                <a:cubicBezTo>
                  <a:pt x="505" y="58"/>
                  <a:pt x="481" y="67"/>
                  <a:pt x="458" y="77"/>
                </a:cubicBezTo>
                <a:cubicBezTo>
                  <a:pt x="413" y="97"/>
                  <a:pt x="370" y="121"/>
                  <a:pt x="329" y="149"/>
                </a:cubicBezTo>
                <a:cubicBezTo>
                  <a:pt x="328" y="150"/>
                  <a:pt x="326" y="151"/>
                  <a:pt x="325" y="151"/>
                </a:cubicBezTo>
                <a:close/>
                <a:moveTo>
                  <a:pt x="1057" y="83"/>
                </a:moveTo>
                <a:cubicBezTo>
                  <a:pt x="1056" y="83"/>
                  <a:pt x="1054" y="83"/>
                  <a:pt x="1053" y="82"/>
                </a:cubicBezTo>
                <a:cubicBezTo>
                  <a:pt x="1040" y="76"/>
                  <a:pt x="1026" y="70"/>
                  <a:pt x="1012" y="65"/>
                </a:cubicBezTo>
                <a:cubicBezTo>
                  <a:pt x="1008" y="64"/>
                  <a:pt x="1005" y="59"/>
                  <a:pt x="1007" y="54"/>
                </a:cubicBezTo>
                <a:cubicBezTo>
                  <a:pt x="1009" y="50"/>
                  <a:pt x="1014" y="48"/>
                  <a:pt x="1018" y="49"/>
                </a:cubicBezTo>
                <a:cubicBezTo>
                  <a:pt x="1032" y="55"/>
                  <a:pt x="1046" y="61"/>
                  <a:pt x="1060" y="67"/>
                </a:cubicBezTo>
                <a:cubicBezTo>
                  <a:pt x="1065" y="69"/>
                  <a:pt x="1066" y="74"/>
                  <a:pt x="1064" y="78"/>
                </a:cubicBezTo>
                <a:cubicBezTo>
                  <a:pt x="1063" y="81"/>
                  <a:pt x="1060" y="83"/>
                  <a:pt x="1057" y="83"/>
                </a:cubicBezTo>
                <a:close/>
                <a:moveTo>
                  <a:pt x="972" y="51"/>
                </a:moveTo>
                <a:cubicBezTo>
                  <a:pt x="971" y="51"/>
                  <a:pt x="971" y="51"/>
                  <a:pt x="970" y="50"/>
                </a:cubicBezTo>
                <a:cubicBezTo>
                  <a:pt x="968" y="50"/>
                  <a:pt x="966" y="48"/>
                  <a:pt x="965" y="46"/>
                </a:cubicBezTo>
                <a:cubicBezTo>
                  <a:pt x="964" y="44"/>
                  <a:pt x="964" y="42"/>
                  <a:pt x="964" y="40"/>
                </a:cubicBezTo>
                <a:cubicBezTo>
                  <a:pt x="966" y="35"/>
                  <a:pt x="970" y="33"/>
                  <a:pt x="975" y="34"/>
                </a:cubicBezTo>
                <a:cubicBezTo>
                  <a:pt x="979" y="36"/>
                  <a:pt x="982" y="40"/>
                  <a:pt x="980" y="45"/>
                </a:cubicBezTo>
                <a:cubicBezTo>
                  <a:pt x="979" y="48"/>
                  <a:pt x="976" y="51"/>
                  <a:pt x="972" y="51"/>
                </a:cubicBezTo>
                <a:close/>
                <a:moveTo>
                  <a:pt x="570" y="39"/>
                </a:moveTo>
                <a:cubicBezTo>
                  <a:pt x="570" y="39"/>
                  <a:pt x="570" y="39"/>
                  <a:pt x="570" y="39"/>
                </a:cubicBezTo>
                <a:cubicBezTo>
                  <a:pt x="566" y="39"/>
                  <a:pt x="563" y="36"/>
                  <a:pt x="562" y="32"/>
                </a:cubicBezTo>
                <a:cubicBezTo>
                  <a:pt x="561" y="28"/>
                  <a:pt x="564" y="23"/>
                  <a:pt x="568" y="22"/>
                </a:cubicBezTo>
                <a:cubicBezTo>
                  <a:pt x="573" y="21"/>
                  <a:pt x="577" y="24"/>
                  <a:pt x="578" y="28"/>
                </a:cubicBezTo>
                <a:cubicBezTo>
                  <a:pt x="579" y="31"/>
                  <a:pt x="579" y="33"/>
                  <a:pt x="577" y="35"/>
                </a:cubicBezTo>
                <a:cubicBezTo>
                  <a:pt x="577" y="36"/>
                  <a:pt x="575" y="37"/>
                  <a:pt x="573" y="38"/>
                </a:cubicBezTo>
                <a:cubicBezTo>
                  <a:pt x="574" y="38"/>
                  <a:pt x="574" y="38"/>
                  <a:pt x="574" y="38"/>
                </a:cubicBezTo>
                <a:cubicBezTo>
                  <a:pt x="572" y="39"/>
                  <a:pt x="572" y="39"/>
                  <a:pt x="572" y="39"/>
                </a:cubicBezTo>
                <a:cubicBezTo>
                  <a:pt x="572" y="39"/>
                  <a:pt x="571" y="39"/>
                  <a:pt x="570" y="39"/>
                </a:cubicBezTo>
                <a:close/>
                <a:moveTo>
                  <a:pt x="929" y="39"/>
                </a:moveTo>
                <a:cubicBezTo>
                  <a:pt x="928" y="39"/>
                  <a:pt x="927" y="39"/>
                  <a:pt x="927" y="38"/>
                </a:cubicBezTo>
                <a:cubicBezTo>
                  <a:pt x="869" y="24"/>
                  <a:pt x="810" y="17"/>
                  <a:pt x="750" y="17"/>
                </a:cubicBezTo>
                <a:cubicBezTo>
                  <a:pt x="744" y="17"/>
                  <a:pt x="738" y="17"/>
                  <a:pt x="733" y="17"/>
                </a:cubicBezTo>
                <a:cubicBezTo>
                  <a:pt x="724" y="17"/>
                  <a:pt x="714" y="18"/>
                  <a:pt x="705" y="18"/>
                </a:cubicBezTo>
                <a:cubicBezTo>
                  <a:pt x="700" y="19"/>
                  <a:pt x="696" y="15"/>
                  <a:pt x="696" y="10"/>
                </a:cubicBezTo>
                <a:cubicBezTo>
                  <a:pt x="695" y="6"/>
                  <a:pt x="699" y="2"/>
                  <a:pt x="704" y="1"/>
                </a:cubicBezTo>
                <a:cubicBezTo>
                  <a:pt x="713" y="1"/>
                  <a:pt x="723" y="0"/>
                  <a:pt x="733" y="0"/>
                </a:cubicBezTo>
                <a:cubicBezTo>
                  <a:pt x="738" y="0"/>
                  <a:pt x="744" y="0"/>
                  <a:pt x="750" y="0"/>
                </a:cubicBezTo>
                <a:cubicBezTo>
                  <a:pt x="811" y="0"/>
                  <a:pt x="872" y="7"/>
                  <a:pt x="931" y="22"/>
                </a:cubicBezTo>
                <a:cubicBezTo>
                  <a:pt x="933" y="23"/>
                  <a:pt x="935" y="24"/>
                  <a:pt x="936" y="26"/>
                </a:cubicBezTo>
                <a:cubicBezTo>
                  <a:pt x="937" y="28"/>
                  <a:pt x="938" y="30"/>
                  <a:pt x="937" y="32"/>
                </a:cubicBezTo>
                <a:cubicBezTo>
                  <a:pt x="936" y="36"/>
                  <a:pt x="933" y="39"/>
                  <a:pt x="929" y="39"/>
                </a:cubicBezTo>
                <a:close/>
                <a:moveTo>
                  <a:pt x="614" y="29"/>
                </a:moveTo>
                <a:cubicBezTo>
                  <a:pt x="610" y="29"/>
                  <a:pt x="607" y="26"/>
                  <a:pt x="606" y="22"/>
                </a:cubicBezTo>
                <a:cubicBezTo>
                  <a:pt x="605" y="18"/>
                  <a:pt x="608" y="13"/>
                  <a:pt x="613" y="12"/>
                </a:cubicBezTo>
                <a:cubicBezTo>
                  <a:pt x="628" y="10"/>
                  <a:pt x="643" y="7"/>
                  <a:pt x="658" y="6"/>
                </a:cubicBezTo>
                <a:cubicBezTo>
                  <a:pt x="658" y="6"/>
                  <a:pt x="658" y="6"/>
                  <a:pt x="658" y="6"/>
                </a:cubicBezTo>
                <a:cubicBezTo>
                  <a:pt x="663" y="5"/>
                  <a:pt x="667" y="8"/>
                  <a:pt x="668" y="13"/>
                </a:cubicBezTo>
                <a:cubicBezTo>
                  <a:pt x="668" y="18"/>
                  <a:pt x="665" y="22"/>
                  <a:pt x="660" y="22"/>
                </a:cubicBezTo>
                <a:cubicBezTo>
                  <a:pt x="645" y="24"/>
                  <a:pt x="631" y="26"/>
                  <a:pt x="616" y="29"/>
                </a:cubicBezTo>
                <a:cubicBezTo>
                  <a:pt x="615" y="29"/>
                  <a:pt x="615" y="29"/>
                  <a:pt x="614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0" name="Полилиния: фигура 92">
            <a:extLst>
              <a:ext uri="{FF2B5EF4-FFF2-40B4-BE49-F238E27FC236}">
                <a16:creationId xmlns:a16="http://schemas.microsoft.com/office/drawing/2014/main" id="{B4347508-C88D-4FE1-8320-AAD9FB5E3622}"/>
              </a:ext>
            </a:extLst>
          </p:cNvPr>
          <p:cNvSpPr/>
          <p:nvPr userDrawn="1"/>
        </p:nvSpPr>
        <p:spPr>
          <a:xfrm rot="5400000">
            <a:off x="4709437" y="2111556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1" name="Полилиния: фигура 92">
            <a:extLst>
              <a:ext uri="{FF2B5EF4-FFF2-40B4-BE49-F238E27FC236}">
                <a16:creationId xmlns:a16="http://schemas.microsoft.com/office/drawing/2014/main" id="{02599759-FBD0-3C94-8C81-AF08463AAF44}"/>
              </a:ext>
            </a:extLst>
          </p:cNvPr>
          <p:cNvSpPr/>
          <p:nvPr userDrawn="1"/>
        </p:nvSpPr>
        <p:spPr>
          <a:xfrm rot="5400000">
            <a:off x="6810678" y="2111556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2" name="Полилиния: фигура 92">
            <a:extLst>
              <a:ext uri="{FF2B5EF4-FFF2-40B4-BE49-F238E27FC236}">
                <a16:creationId xmlns:a16="http://schemas.microsoft.com/office/drawing/2014/main" id="{B38C04C4-D0C8-42D7-A7C9-0668305897C7}"/>
              </a:ext>
            </a:extLst>
          </p:cNvPr>
          <p:cNvSpPr/>
          <p:nvPr userDrawn="1"/>
        </p:nvSpPr>
        <p:spPr>
          <a:xfrm rot="5400000">
            <a:off x="3866055" y="3427987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8" name="Полилиния: фигура 92">
            <a:extLst>
              <a:ext uri="{FF2B5EF4-FFF2-40B4-BE49-F238E27FC236}">
                <a16:creationId xmlns:a16="http://schemas.microsoft.com/office/drawing/2014/main" id="{782C05E9-EE20-4586-8962-D505D243B33A}"/>
              </a:ext>
            </a:extLst>
          </p:cNvPr>
          <p:cNvSpPr/>
          <p:nvPr userDrawn="1"/>
        </p:nvSpPr>
        <p:spPr>
          <a:xfrm rot="5400000">
            <a:off x="7232905" y="5059770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9" name="Полилиния: фигура 92">
            <a:extLst>
              <a:ext uri="{FF2B5EF4-FFF2-40B4-BE49-F238E27FC236}">
                <a16:creationId xmlns:a16="http://schemas.microsoft.com/office/drawing/2014/main" id="{30D1D4A6-4324-207F-23B9-E0741FA973CF}"/>
              </a:ext>
            </a:extLst>
          </p:cNvPr>
          <p:cNvSpPr/>
          <p:nvPr userDrawn="1"/>
        </p:nvSpPr>
        <p:spPr>
          <a:xfrm rot="5400000">
            <a:off x="4339190" y="5059770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20" name="Полилиния: фигура 92">
            <a:extLst>
              <a:ext uri="{FF2B5EF4-FFF2-40B4-BE49-F238E27FC236}">
                <a16:creationId xmlns:a16="http://schemas.microsoft.com/office/drawing/2014/main" id="{89379516-6233-A2E5-CBAA-A4403B6962FB}"/>
              </a:ext>
            </a:extLst>
          </p:cNvPr>
          <p:cNvSpPr/>
          <p:nvPr userDrawn="1"/>
        </p:nvSpPr>
        <p:spPr>
          <a:xfrm rot="5400000">
            <a:off x="5776768" y="5703416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21" name="Полилиния: фигура 92">
            <a:extLst>
              <a:ext uri="{FF2B5EF4-FFF2-40B4-BE49-F238E27FC236}">
                <a16:creationId xmlns:a16="http://schemas.microsoft.com/office/drawing/2014/main" id="{CE0CF03C-4113-7CBB-B841-BAFDD6E54FCF}"/>
              </a:ext>
            </a:extLst>
          </p:cNvPr>
          <p:cNvSpPr/>
          <p:nvPr userDrawn="1"/>
        </p:nvSpPr>
        <p:spPr>
          <a:xfrm rot="5400000">
            <a:off x="7696576" y="3427987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rgbClr val="7DDBFB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i="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6AED319B-88E5-1C4F-3DDF-013DB05EA8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8484" y="3473322"/>
            <a:ext cx="3440258" cy="443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Poppins SemiBold" panose="000007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C3B12377-B088-EC01-4406-6F95BB4F3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934" y="2051371"/>
            <a:ext cx="3440258" cy="286232"/>
          </a:xfr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D4A19046-E277-9F78-F407-591B53580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897" y="3478139"/>
            <a:ext cx="3440258" cy="286232"/>
          </a:xfr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id="{6D5AAAA9-A731-330F-CA76-BC56375CA6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540" y="5182726"/>
            <a:ext cx="3440258" cy="286232"/>
          </a:xfr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id="{1C9943E5-B276-527D-05C4-D4157ECEF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6578" y="2051371"/>
            <a:ext cx="3440258" cy="286232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id="{5C724EBB-4BF3-892D-6BE0-FF5624898B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32845" y="3478139"/>
            <a:ext cx="3440258" cy="286232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Текст 17">
            <a:extLst>
              <a:ext uri="{FF2B5EF4-FFF2-40B4-BE49-F238E27FC236}">
                <a16:creationId xmlns:a16="http://schemas.microsoft.com/office/drawing/2014/main" id="{F1E057E4-8A96-6D0A-1C62-95FC10D13D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1034" y="5182726"/>
            <a:ext cx="3440258" cy="286232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id="{F0F49681-162F-0B10-12CC-9A9E1A5A38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61911" y="6127217"/>
            <a:ext cx="3440258" cy="286232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77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66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финальн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25897-36DC-F68C-34E6-AB4AF58F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71787"/>
            <a:ext cx="10515600" cy="480131"/>
          </a:xfrm>
        </p:spPr>
        <p:txBody>
          <a:bodyPr anchor="b"/>
          <a:lstStyle>
            <a:lvl1pPr>
              <a:defRPr sz="2800">
                <a:solidFill>
                  <a:srgbClr val="13325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D943D2-B8DC-837A-DB2B-F2D462F01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890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71C691AC-2EEF-4059-E7D4-90224D681336}"/>
              </a:ext>
            </a:extLst>
          </p:cNvPr>
          <p:cNvSpPr/>
          <p:nvPr userDrawn="1"/>
        </p:nvSpPr>
        <p:spPr>
          <a:xfrm rot="5400000">
            <a:off x="-1078628" y="4736396"/>
            <a:ext cx="2442170" cy="847546"/>
          </a:xfrm>
          <a:prstGeom prst="triangle">
            <a:avLst/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еугольник 3">
            <a:extLst>
              <a:ext uri="{FF2B5EF4-FFF2-40B4-BE49-F238E27FC236}">
                <a16:creationId xmlns:a16="http://schemas.microsoft.com/office/drawing/2014/main" id="{84B090F3-8FE7-6743-C86E-7AC3032EC8A6}"/>
              </a:ext>
            </a:extLst>
          </p:cNvPr>
          <p:cNvSpPr/>
          <p:nvPr userDrawn="1"/>
        </p:nvSpPr>
        <p:spPr>
          <a:xfrm>
            <a:off x="11211432" y="4090491"/>
            <a:ext cx="847546" cy="84754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A9BD5"/>
              </a:solidFill>
            </a:endParaRPr>
          </a:p>
        </p:txBody>
      </p:sp>
      <p:sp>
        <p:nvSpPr>
          <p:cNvPr id="11" name="Треугольник 4">
            <a:extLst>
              <a:ext uri="{FF2B5EF4-FFF2-40B4-BE49-F238E27FC236}">
                <a16:creationId xmlns:a16="http://schemas.microsoft.com/office/drawing/2014/main" id="{97FBBBA0-30B2-2A56-BA9C-713E18C7F092}"/>
              </a:ext>
            </a:extLst>
          </p:cNvPr>
          <p:cNvSpPr/>
          <p:nvPr userDrawn="1"/>
        </p:nvSpPr>
        <p:spPr>
          <a:xfrm>
            <a:off x="11631096" y="3258443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еугольник 6">
            <a:extLst>
              <a:ext uri="{FF2B5EF4-FFF2-40B4-BE49-F238E27FC236}">
                <a16:creationId xmlns:a16="http://schemas.microsoft.com/office/drawing/2014/main" id="{09464C03-26C9-817B-AA6A-2ECE5EE4FFEA}"/>
              </a:ext>
            </a:extLst>
          </p:cNvPr>
          <p:cNvSpPr/>
          <p:nvPr userDrawn="1"/>
        </p:nvSpPr>
        <p:spPr>
          <a:xfrm rot="16200000">
            <a:off x="10957606" y="6044725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еугольник 7">
            <a:extLst>
              <a:ext uri="{FF2B5EF4-FFF2-40B4-BE49-F238E27FC236}">
                <a16:creationId xmlns:a16="http://schemas.microsoft.com/office/drawing/2014/main" id="{5928F168-30CA-D539-2F76-4C282FC7AB6A}"/>
              </a:ext>
            </a:extLst>
          </p:cNvPr>
          <p:cNvSpPr/>
          <p:nvPr userDrawn="1"/>
        </p:nvSpPr>
        <p:spPr>
          <a:xfrm rot="16200000">
            <a:off x="10110060" y="5620953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еугольник 8">
            <a:extLst>
              <a:ext uri="{FF2B5EF4-FFF2-40B4-BE49-F238E27FC236}">
                <a16:creationId xmlns:a16="http://schemas.microsoft.com/office/drawing/2014/main" id="{12441D3C-6194-8CBC-5AB2-D1420E2889B5}"/>
              </a:ext>
            </a:extLst>
          </p:cNvPr>
          <p:cNvSpPr/>
          <p:nvPr userDrawn="1"/>
        </p:nvSpPr>
        <p:spPr>
          <a:xfrm rot="16200000">
            <a:off x="9262514" y="6044725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реугольник 9">
            <a:extLst>
              <a:ext uri="{FF2B5EF4-FFF2-40B4-BE49-F238E27FC236}">
                <a16:creationId xmlns:a16="http://schemas.microsoft.com/office/drawing/2014/main" id="{237AEDE4-6060-9F31-53F4-8A5289759141}"/>
              </a:ext>
            </a:extLst>
          </p:cNvPr>
          <p:cNvSpPr/>
          <p:nvPr userDrawn="1"/>
        </p:nvSpPr>
        <p:spPr>
          <a:xfrm rot="5400000">
            <a:off x="7923029" y="6407204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реугольник 11">
            <a:extLst>
              <a:ext uri="{FF2B5EF4-FFF2-40B4-BE49-F238E27FC236}">
                <a16:creationId xmlns:a16="http://schemas.microsoft.com/office/drawing/2014/main" id="{7263F83C-191E-EB3A-0851-8EAEAE3EE5CE}"/>
              </a:ext>
            </a:extLst>
          </p:cNvPr>
          <p:cNvSpPr/>
          <p:nvPr userDrawn="1"/>
        </p:nvSpPr>
        <p:spPr>
          <a:xfrm rot="16200000">
            <a:off x="7075483" y="5559658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реугольник 13">
            <a:extLst>
              <a:ext uri="{FF2B5EF4-FFF2-40B4-BE49-F238E27FC236}">
                <a16:creationId xmlns:a16="http://schemas.microsoft.com/office/drawing/2014/main" id="{D8958767-7DA8-7984-3698-E648B72D267A}"/>
              </a:ext>
            </a:extLst>
          </p:cNvPr>
          <p:cNvSpPr/>
          <p:nvPr userDrawn="1"/>
        </p:nvSpPr>
        <p:spPr>
          <a:xfrm rot="5400000">
            <a:off x="8893792" y="6381254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6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25897-36DC-F68C-34E6-AB4AF58F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71787"/>
            <a:ext cx="10515600" cy="480131"/>
          </a:xfrm>
        </p:spPr>
        <p:txBody>
          <a:bodyPr anchor="b"/>
          <a:lstStyle>
            <a:lvl1pPr>
              <a:defRPr sz="2800">
                <a:solidFill>
                  <a:srgbClr val="13325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D943D2-B8DC-837A-DB2B-F2D462F01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890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8BBE6D90-FFE7-EC1A-C5DC-A6C7C9F4692F}"/>
              </a:ext>
            </a:extLst>
          </p:cNvPr>
          <p:cNvSpPr/>
          <p:nvPr userDrawn="1"/>
        </p:nvSpPr>
        <p:spPr>
          <a:xfrm>
            <a:off x="11211432" y="4090491"/>
            <a:ext cx="847546" cy="84754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A9BD5"/>
              </a:solidFill>
            </a:endParaRPr>
          </a:p>
        </p:txBody>
      </p: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0A26859E-F8E5-D5C1-2CAB-DED5E975EA90}"/>
              </a:ext>
            </a:extLst>
          </p:cNvPr>
          <p:cNvSpPr/>
          <p:nvPr userDrawn="1"/>
        </p:nvSpPr>
        <p:spPr>
          <a:xfrm>
            <a:off x="11631096" y="3258443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55722361-7666-A939-D1EA-D8AD78CB99AD}"/>
              </a:ext>
            </a:extLst>
          </p:cNvPr>
          <p:cNvSpPr/>
          <p:nvPr userDrawn="1"/>
        </p:nvSpPr>
        <p:spPr>
          <a:xfrm rot="16200000">
            <a:off x="10957606" y="6044725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D95FFCE8-2374-B663-79B2-D08BEF363457}"/>
              </a:ext>
            </a:extLst>
          </p:cNvPr>
          <p:cNvSpPr/>
          <p:nvPr userDrawn="1"/>
        </p:nvSpPr>
        <p:spPr>
          <a:xfrm rot="16200000">
            <a:off x="10110060" y="5620953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реугольник 8">
            <a:extLst>
              <a:ext uri="{FF2B5EF4-FFF2-40B4-BE49-F238E27FC236}">
                <a16:creationId xmlns:a16="http://schemas.microsoft.com/office/drawing/2014/main" id="{E6FFD2BA-3A4D-EE67-6F75-13673A604EDA}"/>
              </a:ext>
            </a:extLst>
          </p:cNvPr>
          <p:cNvSpPr/>
          <p:nvPr userDrawn="1"/>
        </p:nvSpPr>
        <p:spPr>
          <a:xfrm rot="16200000">
            <a:off x="9262514" y="6044725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еугольник 9">
            <a:extLst>
              <a:ext uri="{FF2B5EF4-FFF2-40B4-BE49-F238E27FC236}">
                <a16:creationId xmlns:a16="http://schemas.microsoft.com/office/drawing/2014/main" id="{839AE3C8-A0D4-4577-109C-812FBC4F9121}"/>
              </a:ext>
            </a:extLst>
          </p:cNvPr>
          <p:cNvSpPr/>
          <p:nvPr userDrawn="1"/>
        </p:nvSpPr>
        <p:spPr>
          <a:xfrm rot="5400000">
            <a:off x="7923029" y="6407204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реугольник 11">
            <a:extLst>
              <a:ext uri="{FF2B5EF4-FFF2-40B4-BE49-F238E27FC236}">
                <a16:creationId xmlns:a16="http://schemas.microsoft.com/office/drawing/2014/main" id="{3CC147B7-155D-664D-61FD-02E3CD33853D}"/>
              </a:ext>
            </a:extLst>
          </p:cNvPr>
          <p:cNvSpPr/>
          <p:nvPr userDrawn="1"/>
        </p:nvSpPr>
        <p:spPr>
          <a:xfrm rot="16200000">
            <a:off x="7075483" y="5559658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71C691AC-2EEF-4059-E7D4-90224D681336}"/>
              </a:ext>
            </a:extLst>
          </p:cNvPr>
          <p:cNvSpPr/>
          <p:nvPr userDrawn="1"/>
        </p:nvSpPr>
        <p:spPr>
          <a:xfrm rot="5400000">
            <a:off x="-1078628" y="4736396"/>
            <a:ext cx="2442170" cy="847546"/>
          </a:xfrm>
          <a:prstGeom prst="triangle">
            <a:avLst/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B84C9BA3-90A8-08B5-8CC4-A8B3660B798E}"/>
              </a:ext>
            </a:extLst>
          </p:cNvPr>
          <p:cNvSpPr/>
          <p:nvPr userDrawn="1"/>
        </p:nvSpPr>
        <p:spPr>
          <a:xfrm rot="5400000">
            <a:off x="8893792" y="6381254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9688"/>
            <a:ext cx="3932237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Диаграмма 9">
            <a:extLst>
              <a:ext uri="{FF2B5EF4-FFF2-40B4-BE49-F238E27FC236}">
                <a16:creationId xmlns:a16="http://schemas.microsoft.com/office/drawing/2014/main" id="{7112A056-2242-6568-6287-B6A6B19B4F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92889" y="1942571"/>
            <a:ext cx="6159323" cy="39264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3A1462E-B744-6734-7878-20FE8CA0B8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7" y="1942571"/>
            <a:ext cx="3932237" cy="4540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65BE2173-4E3F-DC28-6EFA-0F2ACC91479F}"/>
              </a:ext>
            </a:extLst>
          </p:cNvPr>
          <p:cNvSpPr/>
          <p:nvPr userDrawn="1"/>
        </p:nvSpPr>
        <p:spPr>
          <a:xfrm rot="16200000">
            <a:off x="10604625" y="5778795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10A29E31-7826-C546-7A00-B2A94493A680}"/>
              </a:ext>
            </a:extLst>
          </p:cNvPr>
          <p:cNvSpPr/>
          <p:nvPr userDrawn="1"/>
        </p:nvSpPr>
        <p:spPr>
          <a:xfrm rot="16200000">
            <a:off x="9757079" y="6202568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6E8CD354-B0F2-3F10-BA49-148AFE4AFC74}"/>
              </a:ext>
            </a:extLst>
          </p:cNvPr>
          <p:cNvSpPr/>
          <p:nvPr userDrawn="1"/>
        </p:nvSpPr>
        <p:spPr>
          <a:xfrm>
            <a:off x="11875944" y="4287155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F0A96FCB-7593-680F-FDB5-92888A51E773}"/>
              </a:ext>
            </a:extLst>
          </p:cNvPr>
          <p:cNvSpPr/>
          <p:nvPr userDrawn="1"/>
        </p:nvSpPr>
        <p:spPr>
          <a:xfrm>
            <a:off x="2676702" y="6098609"/>
            <a:ext cx="3419298" cy="1518782"/>
          </a:xfrm>
          <a:prstGeom prst="triangle">
            <a:avLst>
              <a:gd name="adj" fmla="val 70677"/>
            </a:avLst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150ED862-7B61-635D-1E38-2E918531C451}"/>
              </a:ext>
            </a:extLst>
          </p:cNvPr>
          <p:cNvSpPr/>
          <p:nvPr userDrawn="1"/>
        </p:nvSpPr>
        <p:spPr>
          <a:xfrm>
            <a:off x="11452171" y="4758641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57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F8B2066D-F175-ECB7-DAC4-1FB2AC9F1C2D}"/>
              </a:ext>
            </a:extLst>
          </p:cNvPr>
          <p:cNvSpPr/>
          <p:nvPr userDrawn="1"/>
        </p:nvSpPr>
        <p:spPr>
          <a:xfrm>
            <a:off x="11715938" y="6405879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9688"/>
            <a:ext cx="3932237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2E1FE644-9FD4-F1FE-6B6D-C4DB8466BB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2889" y="1943100"/>
            <a:ext cx="6159323" cy="3925888"/>
          </a:xfr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E757AD87-19FA-9345-7AD7-BE6C50E5AFC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7" y="1943100"/>
            <a:ext cx="3932237" cy="45354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77942296-8832-D666-B80E-A02175264162}"/>
              </a:ext>
            </a:extLst>
          </p:cNvPr>
          <p:cNvSpPr/>
          <p:nvPr userDrawn="1"/>
        </p:nvSpPr>
        <p:spPr>
          <a:xfrm rot="5400000">
            <a:off x="-1078628" y="4736396"/>
            <a:ext cx="2442170" cy="847546"/>
          </a:xfrm>
          <a:prstGeom prst="triangle">
            <a:avLst/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93103C2B-5CDF-FFE6-940C-F264680178B2}"/>
              </a:ext>
            </a:extLst>
          </p:cNvPr>
          <p:cNvSpPr/>
          <p:nvPr userDrawn="1"/>
        </p:nvSpPr>
        <p:spPr>
          <a:xfrm rot="16200000">
            <a:off x="12879601" y="1024216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еугольник 15">
            <a:extLst>
              <a:ext uri="{FF2B5EF4-FFF2-40B4-BE49-F238E27FC236}">
                <a16:creationId xmlns:a16="http://schemas.microsoft.com/office/drawing/2014/main" id="{B752A11A-3F52-7D9B-6F35-2CC5EB050DC6}"/>
              </a:ext>
            </a:extLst>
          </p:cNvPr>
          <p:cNvSpPr/>
          <p:nvPr userDrawn="1"/>
        </p:nvSpPr>
        <p:spPr>
          <a:xfrm rot="5400000">
            <a:off x="13030262" y="2660119"/>
            <a:ext cx="847546" cy="1391478"/>
          </a:xfrm>
          <a:prstGeom prst="triangle">
            <a:avLst>
              <a:gd name="adj" fmla="val 62625"/>
            </a:avLst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еугольник 16">
            <a:extLst>
              <a:ext uri="{FF2B5EF4-FFF2-40B4-BE49-F238E27FC236}">
                <a16:creationId xmlns:a16="http://schemas.microsoft.com/office/drawing/2014/main" id="{61A04A5E-C526-58F8-8889-D8D4B51D961E}"/>
              </a:ext>
            </a:extLst>
          </p:cNvPr>
          <p:cNvSpPr/>
          <p:nvPr userDrawn="1"/>
        </p:nvSpPr>
        <p:spPr>
          <a:xfrm>
            <a:off x="11949772" y="5944121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реугольник 17">
            <a:extLst>
              <a:ext uri="{FF2B5EF4-FFF2-40B4-BE49-F238E27FC236}">
                <a16:creationId xmlns:a16="http://schemas.microsoft.com/office/drawing/2014/main" id="{47ABD03D-705D-4FBC-CA74-FD4D21361424}"/>
              </a:ext>
            </a:extLst>
          </p:cNvPr>
          <p:cNvSpPr/>
          <p:nvPr userDrawn="1"/>
        </p:nvSpPr>
        <p:spPr>
          <a:xfrm rot="10800000">
            <a:off x="11706210" y="4978143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реугольник 18">
            <a:extLst>
              <a:ext uri="{FF2B5EF4-FFF2-40B4-BE49-F238E27FC236}">
                <a16:creationId xmlns:a16="http://schemas.microsoft.com/office/drawing/2014/main" id="{DF7CE14F-D9DA-97A6-C240-CAC3CC561F76}"/>
              </a:ext>
            </a:extLst>
          </p:cNvPr>
          <p:cNvSpPr/>
          <p:nvPr userDrawn="1"/>
        </p:nvSpPr>
        <p:spPr>
          <a:xfrm rot="10800000">
            <a:off x="11948754" y="5461132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9688"/>
            <a:ext cx="3932237" cy="36567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E757AD87-19FA-9345-7AD7-BE6C50E5AFC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7" y="1943100"/>
            <a:ext cx="3932237" cy="45354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Рисунок 11">
            <a:extLst>
              <a:ext uri="{FF2B5EF4-FFF2-40B4-BE49-F238E27FC236}">
                <a16:creationId xmlns:a16="http://schemas.microsoft.com/office/drawing/2014/main" id="{728ABE48-17B5-5156-DBB6-0D8B83F72D7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25770" y="1928110"/>
            <a:ext cx="4227851" cy="417832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08230C68-3D65-C50A-387D-8B3156AB9EB1}"/>
              </a:ext>
            </a:extLst>
          </p:cNvPr>
          <p:cNvSpPr/>
          <p:nvPr userDrawn="1"/>
        </p:nvSpPr>
        <p:spPr>
          <a:xfrm rot="5400000">
            <a:off x="-1078628" y="4736396"/>
            <a:ext cx="2442170" cy="847546"/>
          </a:xfrm>
          <a:prstGeom prst="triangle">
            <a:avLst/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13">
            <a:extLst>
              <a:ext uri="{FF2B5EF4-FFF2-40B4-BE49-F238E27FC236}">
                <a16:creationId xmlns:a16="http://schemas.microsoft.com/office/drawing/2014/main" id="{76FC01D5-65E2-F656-5EF3-87544CA05125}"/>
              </a:ext>
            </a:extLst>
          </p:cNvPr>
          <p:cNvSpPr/>
          <p:nvPr userDrawn="1"/>
        </p:nvSpPr>
        <p:spPr>
          <a:xfrm>
            <a:off x="11715938" y="6405879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реугольник 16">
            <a:extLst>
              <a:ext uri="{FF2B5EF4-FFF2-40B4-BE49-F238E27FC236}">
                <a16:creationId xmlns:a16="http://schemas.microsoft.com/office/drawing/2014/main" id="{3126DB77-BC75-C8D1-87A4-92B28AC7A078}"/>
              </a:ext>
            </a:extLst>
          </p:cNvPr>
          <p:cNvSpPr/>
          <p:nvPr userDrawn="1"/>
        </p:nvSpPr>
        <p:spPr>
          <a:xfrm>
            <a:off x="11949772" y="5944121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еугольник 17">
            <a:extLst>
              <a:ext uri="{FF2B5EF4-FFF2-40B4-BE49-F238E27FC236}">
                <a16:creationId xmlns:a16="http://schemas.microsoft.com/office/drawing/2014/main" id="{4E1B4E40-BF45-8F18-FFA3-BFE7ED8DE4E4}"/>
              </a:ext>
            </a:extLst>
          </p:cNvPr>
          <p:cNvSpPr/>
          <p:nvPr userDrawn="1"/>
        </p:nvSpPr>
        <p:spPr>
          <a:xfrm rot="10800000">
            <a:off x="11706210" y="4978143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еугольник 18">
            <a:extLst>
              <a:ext uri="{FF2B5EF4-FFF2-40B4-BE49-F238E27FC236}">
                <a16:creationId xmlns:a16="http://schemas.microsoft.com/office/drawing/2014/main" id="{780C1AE2-B749-F0EA-BA1D-0E0EF41E2CDA}"/>
              </a:ext>
            </a:extLst>
          </p:cNvPr>
          <p:cNvSpPr/>
          <p:nvPr userDrawn="1"/>
        </p:nvSpPr>
        <p:spPr>
          <a:xfrm rot="10800000">
            <a:off x="11948754" y="5461132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8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3296"/>
            <a:ext cx="4316828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4797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380A2DFA-9DD5-D552-38B5-CC18C445F92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16570" y="1550281"/>
            <a:ext cx="5111828" cy="3858271"/>
          </a:xfrm>
          <a:prstGeom prst="roundRect">
            <a:avLst>
              <a:gd name="adj" fmla="val 8642"/>
            </a:avLst>
          </a:prstGeom>
          <a:pattFill prst="pct5">
            <a:fgClr>
              <a:srgbClr val="000000"/>
            </a:fgClr>
            <a:bgClr>
              <a:schemeClr val="bg1"/>
            </a:bgClr>
          </a:pattFill>
          <a:ln w="38100">
            <a:solidFill>
              <a:srgbClr val="3A9BD5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7FEB559A-6385-5FA6-79CB-096EA870F99B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839788" y="2929374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D217105-797A-76B1-6D6B-347E3645330E}"/>
              </a:ext>
            </a:extLst>
          </p:cNvPr>
          <p:cNvSpPr>
            <a:spLocks noGrp="1"/>
          </p:cNvSpPr>
          <p:nvPr>
            <p:ph type="body" sz="half" idx="37"/>
          </p:nvPr>
        </p:nvSpPr>
        <p:spPr>
          <a:xfrm>
            <a:off x="839788" y="3573951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1CCF3479-BA72-980A-E4FF-F3B53780DEAE}"/>
              </a:ext>
            </a:extLst>
          </p:cNvPr>
          <p:cNvSpPr>
            <a:spLocks noGrp="1"/>
          </p:cNvSpPr>
          <p:nvPr>
            <p:ph type="body" sz="half" idx="38"/>
          </p:nvPr>
        </p:nvSpPr>
        <p:spPr>
          <a:xfrm>
            <a:off x="839788" y="4218528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D8FDEA20-C87A-10B5-0979-F50BEADDCEB1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839788" y="4863105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реугольник 12">
            <a:extLst>
              <a:ext uri="{FF2B5EF4-FFF2-40B4-BE49-F238E27FC236}">
                <a16:creationId xmlns:a16="http://schemas.microsoft.com/office/drawing/2014/main" id="{0B64DFC4-AD89-7A04-B77D-BABB13C8D7EE}"/>
              </a:ext>
            </a:extLst>
          </p:cNvPr>
          <p:cNvSpPr/>
          <p:nvPr userDrawn="1"/>
        </p:nvSpPr>
        <p:spPr>
          <a:xfrm>
            <a:off x="2676702" y="6098609"/>
            <a:ext cx="3419298" cy="1518782"/>
          </a:xfrm>
          <a:prstGeom prst="triangle">
            <a:avLst>
              <a:gd name="adj" fmla="val 70677"/>
            </a:avLst>
          </a:prstGeom>
          <a:gradFill>
            <a:gsLst>
              <a:gs pos="93000">
                <a:srgbClr val="010101"/>
              </a:gs>
              <a:gs pos="5000">
                <a:srgbClr val="00AEEF"/>
              </a:gs>
              <a:gs pos="0">
                <a:srgbClr val="010101"/>
              </a:gs>
              <a:gs pos="10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2">
            <a:extLst>
              <a:ext uri="{FF2B5EF4-FFF2-40B4-BE49-F238E27FC236}">
                <a16:creationId xmlns:a16="http://schemas.microsoft.com/office/drawing/2014/main" id="{D516BAEE-6FF9-FE19-3675-529B63C1168A}"/>
              </a:ext>
            </a:extLst>
          </p:cNvPr>
          <p:cNvSpPr/>
          <p:nvPr userDrawn="1"/>
        </p:nvSpPr>
        <p:spPr>
          <a:xfrm rot="16200000">
            <a:off x="10604625" y="5778795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еугольник 4">
            <a:extLst>
              <a:ext uri="{FF2B5EF4-FFF2-40B4-BE49-F238E27FC236}">
                <a16:creationId xmlns:a16="http://schemas.microsoft.com/office/drawing/2014/main" id="{F2A6DB98-B248-7F5A-73CF-62F00AB85D2F}"/>
              </a:ext>
            </a:extLst>
          </p:cNvPr>
          <p:cNvSpPr/>
          <p:nvPr userDrawn="1"/>
        </p:nvSpPr>
        <p:spPr>
          <a:xfrm rot="16200000">
            <a:off x="9757079" y="6202568"/>
            <a:ext cx="847546" cy="84754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еугольник 10">
            <a:extLst>
              <a:ext uri="{FF2B5EF4-FFF2-40B4-BE49-F238E27FC236}">
                <a16:creationId xmlns:a16="http://schemas.microsoft.com/office/drawing/2014/main" id="{8ABD0EE0-D427-EAC2-2E66-027B3004E8D9}"/>
              </a:ext>
            </a:extLst>
          </p:cNvPr>
          <p:cNvSpPr/>
          <p:nvPr userDrawn="1"/>
        </p:nvSpPr>
        <p:spPr>
          <a:xfrm>
            <a:off x="11875944" y="4287155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еугольник 13">
            <a:extLst>
              <a:ext uri="{FF2B5EF4-FFF2-40B4-BE49-F238E27FC236}">
                <a16:creationId xmlns:a16="http://schemas.microsoft.com/office/drawing/2014/main" id="{77189E0A-AE02-EE4B-426C-701C8E437F52}"/>
              </a:ext>
            </a:extLst>
          </p:cNvPr>
          <p:cNvSpPr/>
          <p:nvPr userDrawn="1"/>
        </p:nvSpPr>
        <p:spPr>
          <a:xfrm>
            <a:off x="11452171" y="4758641"/>
            <a:ext cx="847546" cy="84754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75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3296"/>
            <a:ext cx="4316828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4797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4E293-E6DC-204F-7CD8-85BB24ED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3296" y="6359413"/>
            <a:ext cx="2743200" cy="365125"/>
          </a:xfrm>
        </p:spPr>
        <p:txBody>
          <a:bodyPr/>
          <a:lstStyle/>
          <a:p>
            <a:fld id="{0AA955F3-5974-844D-AAD8-EBDF2EE676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7FEB559A-6385-5FA6-79CB-096EA870F99B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839788" y="2929374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D217105-797A-76B1-6D6B-347E3645330E}"/>
              </a:ext>
            </a:extLst>
          </p:cNvPr>
          <p:cNvSpPr>
            <a:spLocks noGrp="1"/>
          </p:cNvSpPr>
          <p:nvPr>
            <p:ph type="body" sz="half" idx="37"/>
          </p:nvPr>
        </p:nvSpPr>
        <p:spPr>
          <a:xfrm>
            <a:off x="839788" y="3573951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1CCF3479-BA72-980A-E4FF-F3B53780DEAE}"/>
              </a:ext>
            </a:extLst>
          </p:cNvPr>
          <p:cNvSpPr>
            <a:spLocks noGrp="1"/>
          </p:cNvSpPr>
          <p:nvPr>
            <p:ph type="body" sz="half" idx="38"/>
          </p:nvPr>
        </p:nvSpPr>
        <p:spPr>
          <a:xfrm>
            <a:off x="839788" y="4218528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D8FDEA20-C87A-10B5-0979-F50BEADDCEB1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839788" y="4863105"/>
            <a:ext cx="4316828" cy="3684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Рисунок 30">
            <a:extLst>
              <a:ext uri="{FF2B5EF4-FFF2-40B4-BE49-F238E27FC236}">
                <a16:creationId xmlns:a16="http://schemas.microsoft.com/office/drawing/2014/main" id="{DEF157C9-FE1E-35A6-695D-9C9E6F295F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98031" y="-363367"/>
            <a:ext cx="2986518" cy="3661204"/>
          </a:xfrm>
          <a:prstGeom prst="roundRect">
            <a:avLst>
              <a:gd name="adj" fmla="val 174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00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6" name="Рисунок 30">
            <a:extLst>
              <a:ext uri="{FF2B5EF4-FFF2-40B4-BE49-F238E27FC236}">
                <a16:creationId xmlns:a16="http://schemas.microsoft.com/office/drawing/2014/main" id="{E97BDE24-BFF4-1DF8-CB1F-68883D1E2B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98031" y="3566290"/>
            <a:ext cx="2986518" cy="3661204"/>
          </a:xfrm>
          <a:prstGeom prst="roundRect">
            <a:avLst>
              <a:gd name="adj" fmla="val 174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00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2" name="Рисунок 30">
            <a:extLst>
              <a:ext uri="{FF2B5EF4-FFF2-40B4-BE49-F238E27FC236}">
                <a16:creationId xmlns:a16="http://schemas.microsoft.com/office/drawing/2014/main" id="{3583BD6B-FEC2-FABD-8DF3-721175DC35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76438" y="2478334"/>
            <a:ext cx="2986518" cy="3661204"/>
          </a:xfrm>
          <a:prstGeom prst="roundRect">
            <a:avLst>
              <a:gd name="adj" fmla="val 174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00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3" name="Рисунок 30">
            <a:extLst>
              <a:ext uri="{FF2B5EF4-FFF2-40B4-BE49-F238E27FC236}">
                <a16:creationId xmlns:a16="http://schemas.microsoft.com/office/drawing/2014/main" id="{832A9095-FE89-5477-D06B-7BFC2B57FF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76438" y="-1507034"/>
            <a:ext cx="2986518" cy="3661204"/>
          </a:xfrm>
          <a:prstGeom prst="roundRect">
            <a:avLst>
              <a:gd name="adj" fmla="val 1748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00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30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9688"/>
            <a:ext cx="3932237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0FB1CD45-7AE7-3129-DFA7-ACDE4D9572D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92889" y="1942571"/>
            <a:ext cx="6159323" cy="39264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D9BC6F9F-4F66-AF42-65C5-41282D787F1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7" y="1942571"/>
            <a:ext cx="3932237" cy="4540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реугольник 13">
            <a:extLst>
              <a:ext uri="{FF2B5EF4-FFF2-40B4-BE49-F238E27FC236}">
                <a16:creationId xmlns:a16="http://schemas.microsoft.com/office/drawing/2014/main" id="{9653698D-6507-F1FA-1E54-22822F1EE3B4}"/>
              </a:ext>
            </a:extLst>
          </p:cNvPr>
          <p:cNvSpPr/>
          <p:nvPr userDrawn="1"/>
        </p:nvSpPr>
        <p:spPr>
          <a:xfrm>
            <a:off x="11715938" y="6405879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еугольник 16">
            <a:extLst>
              <a:ext uri="{FF2B5EF4-FFF2-40B4-BE49-F238E27FC236}">
                <a16:creationId xmlns:a16="http://schemas.microsoft.com/office/drawing/2014/main" id="{AC1D7812-AADD-6190-E343-A372C7E8AB73}"/>
              </a:ext>
            </a:extLst>
          </p:cNvPr>
          <p:cNvSpPr/>
          <p:nvPr userDrawn="1"/>
        </p:nvSpPr>
        <p:spPr>
          <a:xfrm>
            <a:off x="11949772" y="5944121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реугольник 17">
            <a:extLst>
              <a:ext uri="{FF2B5EF4-FFF2-40B4-BE49-F238E27FC236}">
                <a16:creationId xmlns:a16="http://schemas.microsoft.com/office/drawing/2014/main" id="{417B5632-C698-4625-8390-F8261CAEC267}"/>
              </a:ext>
            </a:extLst>
          </p:cNvPr>
          <p:cNvSpPr/>
          <p:nvPr userDrawn="1"/>
        </p:nvSpPr>
        <p:spPr>
          <a:xfrm rot="10800000">
            <a:off x="11706210" y="4978143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еугольник 18">
            <a:extLst>
              <a:ext uri="{FF2B5EF4-FFF2-40B4-BE49-F238E27FC236}">
                <a16:creationId xmlns:a16="http://schemas.microsoft.com/office/drawing/2014/main" id="{D0B19A9A-E993-3430-956C-CEB1AB77DF72}"/>
              </a:ext>
            </a:extLst>
          </p:cNvPr>
          <p:cNvSpPr/>
          <p:nvPr userDrawn="1"/>
        </p:nvSpPr>
        <p:spPr>
          <a:xfrm rot="10800000">
            <a:off x="11948754" y="5461132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982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F1A4-4426-1D37-9D97-416DB079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4216"/>
            <a:ext cx="10512424" cy="523220"/>
          </a:xfrm>
        </p:spPr>
        <p:txBody>
          <a:bodyPr anchor="t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CB631-4227-9835-8F06-692E836C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9688"/>
            <a:ext cx="10512421" cy="34192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74A4950-5D25-F3A1-BEFF-6DDA84EC753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7" y="1811865"/>
            <a:ext cx="10512423" cy="5847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реугольник 13">
            <a:extLst>
              <a:ext uri="{FF2B5EF4-FFF2-40B4-BE49-F238E27FC236}">
                <a16:creationId xmlns:a16="http://schemas.microsoft.com/office/drawing/2014/main" id="{56A16D95-C934-3359-773E-6930C38A0ACF}"/>
              </a:ext>
            </a:extLst>
          </p:cNvPr>
          <p:cNvSpPr/>
          <p:nvPr userDrawn="1"/>
        </p:nvSpPr>
        <p:spPr>
          <a:xfrm>
            <a:off x="11715938" y="6405879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реугольник 16">
            <a:extLst>
              <a:ext uri="{FF2B5EF4-FFF2-40B4-BE49-F238E27FC236}">
                <a16:creationId xmlns:a16="http://schemas.microsoft.com/office/drawing/2014/main" id="{6BE2AFB5-4A15-6F01-E48E-A8A136A8C04C}"/>
              </a:ext>
            </a:extLst>
          </p:cNvPr>
          <p:cNvSpPr/>
          <p:nvPr userDrawn="1"/>
        </p:nvSpPr>
        <p:spPr>
          <a:xfrm>
            <a:off x="11949772" y="5944121"/>
            <a:ext cx="471486" cy="471486"/>
          </a:xfrm>
          <a:prstGeom prst="triangle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еугольник 17">
            <a:extLst>
              <a:ext uri="{FF2B5EF4-FFF2-40B4-BE49-F238E27FC236}">
                <a16:creationId xmlns:a16="http://schemas.microsoft.com/office/drawing/2014/main" id="{47CC7CF6-5D4A-EC0B-191C-5345CEA14D2B}"/>
              </a:ext>
            </a:extLst>
          </p:cNvPr>
          <p:cNvSpPr/>
          <p:nvPr userDrawn="1"/>
        </p:nvSpPr>
        <p:spPr>
          <a:xfrm rot="10800000">
            <a:off x="11706210" y="4978143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еугольник 18">
            <a:extLst>
              <a:ext uri="{FF2B5EF4-FFF2-40B4-BE49-F238E27FC236}">
                <a16:creationId xmlns:a16="http://schemas.microsoft.com/office/drawing/2014/main" id="{0BAFE8E8-1513-1247-1BAC-2D0B52CB5791}"/>
              </a:ext>
            </a:extLst>
          </p:cNvPr>
          <p:cNvSpPr/>
          <p:nvPr userDrawn="1"/>
        </p:nvSpPr>
        <p:spPr>
          <a:xfrm rot="10800000">
            <a:off x="11948754" y="5461132"/>
            <a:ext cx="471486" cy="471486"/>
          </a:xfrm>
          <a:prstGeom prst="triangle">
            <a:avLst/>
          </a:prstGeom>
          <a:noFill/>
          <a:ln>
            <a:solidFill>
              <a:srgbClr val="3A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97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3C4FD-3FD5-7D34-0634-1781E369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409"/>
            <a:ext cx="777240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4863AC-50F8-523E-927E-FD2B4AA4B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68249"/>
            <a:ext cx="10515600" cy="350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50B701-C41E-A2A8-C76D-023DFE7C6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955F3-5974-844D-AAD8-EBDF2EE6765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8EB7B6A-03B5-2727-A261-4F6179E5CA77}"/>
              </a:ext>
            </a:extLst>
          </p:cNvPr>
          <p:cNvGrpSpPr/>
          <p:nvPr userDrawn="1"/>
        </p:nvGrpSpPr>
        <p:grpSpPr>
          <a:xfrm>
            <a:off x="10554057" y="215468"/>
            <a:ext cx="399235" cy="399736"/>
            <a:chOff x="9759776" y="371229"/>
            <a:chExt cx="757296" cy="75824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9835E37-34A8-CFA4-A339-F5ABC0B2592E}"/>
                </a:ext>
              </a:extLst>
            </p:cNvPr>
            <p:cNvGrpSpPr/>
            <p:nvPr userDrawn="1"/>
          </p:nvGrpSpPr>
          <p:grpSpPr>
            <a:xfrm>
              <a:off x="9759776" y="371229"/>
              <a:ext cx="757296" cy="758249"/>
              <a:chOff x="10154460" y="391144"/>
              <a:chExt cx="562096" cy="562808"/>
            </a:xfrm>
          </p:grpSpPr>
          <p:sp>
            <p:nvSpPr>
              <p:cNvPr id="10" name="Параллелограмм 9">
                <a:extLst>
                  <a:ext uri="{FF2B5EF4-FFF2-40B4-BE49-F238E27FC236}">
                    <a16:creationId xmlns:a16="http://schemas.microsoft.com/office/drawing/2014/main" id="{1515B1B8-1636-145D-07BB-006A667C5EAF}"/>
                  </a:ext>
                </a:extLst>
              </p:cNvPr>
              <p:cNvSpPr/>
              <p:nvPr/>
            </p:nvSpPr>
            <p:spPr>
              <a:xfrm>
                <a:off x="10154460" y="391144"/>
                <a:ext cx="562096" cy="139495"/>
              </a:xfrm>
              <a:prstGeom prst="parallelogram">
                <a:avLst>
                  <a:gd name="adj" fmla="val 95345"/>
                </a:avLst>
              </a:prstGeom>
              <a:solidFill>
                <a:srgbClr val="3A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0">
                <a:extLst>
                  <a:ext uri="{FF2B5EF4-FFF2-40B4-BE49-F238E27FC236}">
                    <a16:creationId xmlns:a16="http://schemas.microsoft.com/office/drawing/2014/main" id="{4BCEE023-0DE6-C69D-4B67-55EA64A1C810}"/>
                  </a:ext>
                </a:extLst>
              </p:cNvPr>
              <p:cNvSpPr/>
              <p:nvPr/>
            </p:nvSpPr>
            <p:spPr>
              <a:xfrm rot="5400000" flipH="1">
                <a:off x="10365760" y="602550"/>
                <a:ext cx="562096" cy="139495"/>
              </a:xfrm>
              <a:prstGeom prst="parallelogram">
                <a:avLst>
                  <a:gd name="adj" fmla="val 9534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Прямоугольный треугольник 11">
                <a:extLst>
                  <a:ext uri="{FF2B5EF4-FFF2-40B4-BE49-F238E27FC236}">
                    <a16:creationId xmlns:a16="http://schemas.microsoft.com/office/drawing/2014/main" id="{5B937ABE-DB86-D5AD-2468-D122DA3311F7}"/>
                  </a:ext>
                </a:extLst>
              </p:cNvPr>
              <p:cNvSpPr/>
              <p:nvPr/>
            </p:nvSpPr>
            <p:spPr>
              <a:xfrm rot="16200000">
                <a:off x="10157699" y="672496"/>
                <a:ext cx="281554" cy="281358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9" name="Прямоугольный треугольник 8">
              <a:extLst>
                <a:ext uri="{FF2B5EF4-FFF2-40B4-BE49-F238E27FC236}">
                  <a16:creationId xmlns:a16="http://schemas.microsoft.com/office/drawing/2014/main" id="{C38D84A1-9EC8-20FE-72AD-C9938166D1BE}"/>
                </a:ext>
              </a:extLst>
            </p:cNvPr>
            <p:cNvSpPr/>
            <p:nvPr/>
          </p:nvSpPr>
          <p:spPr>
            <a:xfrm rot="5400000">
              <a:off x="9767454" y="748628"/>
              <a:ext cx="379326" cy="379066"/>
            </a:xfrm>
            <a:prstGeom prst="rtTriangle">
              <a:avLst/>
            </a:prstGeom>
            <a:solidFill>
              <a:srgbClr val="3A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Текст 2">
            <a:extLst>
              <a:ext uri="{FF2B5EF4-FFF2-40B4-BE49-F238E27FC236}">
                <a16:creationId xmlns:a16="http://schemas.microsoft.com/office/drawing/2014/main" id="{267E9211-7BEC-0DA5-0E55-1EE1075051F6}"/>
              </a:ext>
            </a:extLst>
          </p:cNvPr>
          <p:cNvSpPr txBox="1">
            <a:spLocks/>
          </p:cNvSpPr>
          <p:nvPr userDrawn="1"/>
        </p:nvSpPr>
        <p:spPr>
          <a:xfrm>
            <a:off x="10955323" y="158279"/>
            <a:ext cx="12346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Poppins" panose="00000500000000000000" pitchFamily="2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600" dirty="0">
                <a:solidFill>
                  <a:schemeClr val="tx1"/>
                </a:solidFill>
              </a:rPr>
              <a:t>Центр</a:t>
            </a:r>
          </a:p>
          <a:p>
            <a:r>
              <a:rPr lang="ru-RU" sz="600" dirty="0">
                <a:solidFill>
                  <a:schemeClr val="tx1"/>
                </a:solidFill>
              </a:rPr>
              <a:t>Управления</a:t>
            </a:r>
          </a:p>
          <a:p>
            <a:r>
              <a:rPr lang="ru-RU" sz="600" dirty="0">
                <a:solidFill>
                  <a:schemeClr val="tx1"/>
                </a:solidFill>
              </a:rPr>
              <a:t>Регионом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C10590F1-2608-4252-8345-70FC8FE99D29}"/>
              </a:ext>
            </a:extLst>
          </p:cNvPr>
          <p:cNvSpPr txBox="1">
            <a:spLocks/>
          </p:cNvSpPr>
          <p:nvPr userDrawn="1"/>
        </p:nvSpPr>
        <p:spPr>
          <a:xfrm>
            <a:off x="10962417" y="476290"/>
            <a:ext cx="1410754" cy="1846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Onest Light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Калужская область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3E2668C0-451A-B25D-6988-7BD33E398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18"/>
          <a:stretch/>
        </p:blipFill>
        <p:spPr>
          <a:xfrm>
            <a:off x="9979149" y="217194"/>
            <a:ext cx="365012" cy="375394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E83B9831-1668-F6B3-09DD-4D96568C0947}"/>
              </a:ext>
            </a:extLst>
          </p:cNvPr>
          <p:cNvSpPr txBox="1">
            <a:spLocks/>
          </p:cNvSpPr>
          <p:nvPr userDrawn="1"/>
        </p:nvSpPr>
        <p:spPr>
          <a:xfrm>
            <a:off x="9809777" y="560131"/>
            <a:ext cx="703756" cy="1846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Onest Light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РОСАТОМ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7E5A81-4B3E-B97F-C0EC-F41E1B840074}"/>
              </a:ext>
            </a:extLst>
          </p:cNvPr>
          <p:cNvSpPr txBox="1"/>
          <p:nvPr userDrawn="1"/>
        </p:nvSpPr>
        <p:spPr>
          <a:xfrm>
            <a:off x="267388" y="-74474"/>
            <a:ext cx="5868914" cy="73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200"/>
              </a:lnSpc>
            </a:pPr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  <a:cs typeface="Suisse Intl" panose="020B0504000000000000" pitchFamily="34" charset="-78"/>
              </a:rPr>
              <a:t> </a:t>
            </a: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  <a:cs typeface="Suisse Intl" panose="020B0504000000000000" pitchFamily="34" charset="-78"/>
              </a:rPr>
              <a:t>Проект «Эффективный регион»: </a:t>
            </a:r>
            <a:r>
              <a:rPr lang="ru-RU" sz="1600" dirty="0">
                <a:solidFill>
                  <a:srgbClr val="3A9BD5"/>
                </a:solidFill>
                <a:latin typeface="Inter" panose="02000503000000020004" pitchFamily="2" charset="0"/>
                <a:ea typeface="Inter" panose="02000503000000020004" pitchFamily="2" charset="0"/>
                <a:cs typeface="Suisse Intl" panose="020B0504000000000000" pitchFamily="34" charset="-78"/>
              </a:rPr>
              <a:t>КАЛУЖСКАЯ ОБЛАСТЬ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D78FDC-1076-F940-4BE1-0DC32DC1D27E}"/>
              </a:ext>
            </a:extLst>
          </p:cNvPr>
          <p:cNvSpPr txBox="1"/>
          <p:nvPr userDrawn="1"/>
        </p:nvSpPr>
        <p:spPr>
          <a:xfrm>
            <a:off x="267388" y="5811894"/>
            <a:ext cx="2343911" cy="73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200"/>
              </a:lnSpc>
            </a:pPr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  <a:cs typeface="Suisse Intl" panose="020B0504000000000000" pitchFamily="34" charset="-78"/>
              </a:rPr>
              <a:t> </a:t>
            </a:r>
            <a:r>
              <a:rPr lang="ru-RU" sz="1200" dirty="0">
                <a:latin typeface="Inter" panose="02000503000000020004" pitchFamily="2" charset="0"/>
                <a:ea typeface="Inter" panose="02000503000000020004" pitchFamily="2" charset="0"/>
                <a:cs typeface="Suisse Intl" panose="020B0504000000000000" pitchFamily="34" charset="-78"/>
              </a:rPr>
              <a:t>КАЛУГА, 4 марта 2025 года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2238DA6-1BEA-F957-4DC2-DAB5DCCA06B9}"/>
              </a:ext>
            </a:extLst>
          </p:cNvPr>
          <p:cNvSpPr/>
          <p:nvPr userDrawn="1"/>
        </p:nvSpPr>
        <p:spPr>
          <a:xfrm>
            <a:off x="407988" y="-1419444"/>
            <a:ext cx="821410" cy="799512"/>
          </a:xfrm>
          <a:prstGeom prst="rect">
            <a:avLst/>
          </a:prstGeom>
          <a:solidFill>
            <a:srgbClr val="133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0ED7919-EEA3-9EFF-0060-294D4FC58F90}"/>
              </a:ext>
            </a:extLst>
          </p:cNvPr>
          <p:cNvSpPr/>
          <p:nvPr userDrawn="1"/>
        </p:nvSpPr>
        <p:spPr>
          <a:xfrm>
            <a:off x="1544880" y="-1419444"/>
            <a:ext cx="821410" cy="799512"/>
          </a:xfrm>
          <a:prstGeom prst="rect">
            <a:avLst/>
          </a:prstGeom>
          <a:solidFill>
            <a:srgbClr val="7DD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0A67EF-91E0-A032-36A2-D14BC171E5D6}"/>
              </a:ext>
            </a:extLst>
          </p:cNvPr>
          <p:cNvSpPr/>
          <p:nvPr userDrawn="1"/>
        </p:nvSpPr>
        <p:spPr>
          <a:xfrm>
            <a:off x="2681772" y="-1419444"/>
            <a:ext cx="821410" cy="799512"/>
          </a:xfrm>
          <a:prstGeom prst="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C4A72B3-AF7C-83E2-5301-A621557DEC45}"/>
              </a:ext>
            </a:extLst>
          </p:cNvPr>
          <p:cNvSpPr/>
          <p:nvPr userDrawn="1"/>
        </p:nvSpPr>
        <p:spPr>
          <a:xfrm>
            <a:off x="3818664" y="-1419444"/>
            <a:ext cx="821410" cy="799512"/>
          </a:xfrm>
          <a:prstGeom prst="rect">
            <a:avLst/>
          </a:prstGeom>
          <a:solidFill>
            <a:srgbClr val="F8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13EE0B7-8B85-888B-F92F-88E342EDB3C0}"/>
              </a:ext>
            </a:extLst>
          </p:cNvPr>
          <p:cNvSpPr/>
          <p:nvPr userDrawn="1"/>
        </p:nvSpPr>
        <p:spPr>
          <a:xfrm>
            <a:off x="4955557" y="-1419444"/>
            <a:ext cx="821410" cy="799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81" r:id="rId3"/>
    <p:sldLayoutId id="2147483686" r:id="rId4"/>
    <p:sldLayoutId id="2147483696" r:id="rId5"/>
    <p:sldLayoutId id="2147483697" r:id="rId6"/>
    <p:sldLayoutId id="2147483698" r:id="rId7"/>
    <p:sldLayoutId id="2147483687" r:id="rId8"/>
    <p:sldLayoutId id="2147483690" r:id="rId9"/>
    <p:sldLayoutId id="2147483688" r:id="rId10"/>
    <p:sldLayoutId id="2147483689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700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13325A"/>
          </a:solidFill>
          <a:latin typeface="Inter" panose="02000503000000020004" pitchFamily="2" charset="0"/>
          <a:ea typeface="Inter" panose="020005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255" userDrawn="1">
          <p15:clr>
            <a:srgbClr val="F26B43"/>
          </p15:clr>
        </p15:guide>
        <p15:guide id="5" pos="7401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9A2958F-5FCF-1F19-1C64-81F927942A86}"/>
              </a:ext>
            </a:extLst>
          </p:cNvPr>
          <p:cNvSpPr/>
          <p:nvPr/>
        </p:nvSpPr>
        <p:spPr>
          <a:xfrm>
            <a:off x="4651413" y="4215318"/>
            <a:ext cx="2898202" cy="745787"/>
          </a:xfrm>
          <a:prstGeom prst="roundRect">
            <a:avLst>
              <a:gd name="adj" fmla="val 36179"/>
            </a:avLst>
          </a:prstGeom>
          <a:noFill/>
          <a:ln w="25400">
            <a:solidFill>
              <a:srgbClr val="3A9B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180CA-6558-9E93-CEBF-3740B96EE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519" y="2208764"/>
            <a:ext cx="10767934" cy="1754326"/>
          </a:xfrm>
        </p:spPr>
        <p:txBody>
          <a:bodyPr/>
          <a:lstStyle/>
          <a:p>
            <a:r>
              <a:rPr lang="ru-RU" dirty="0"/>
              <a:t>Бережливые решения</a:t>
            </a:r>
            <a:br>
              <a:rPr lang="ru-RU" dirty="0"/>
            </a:br>
            <a:r>
              <a:rPr lang="ru-RU" dirty="0"/>
              <a:t>для современных проблем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CE5253-9A0A-DA4D-A4CB-20DF831EA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1413" y="4386263"/>
            <a:ext cx="2898202" cy="424732"/>
          </a:xfrm>
        </p:spPr>
        <p:txBody>
          <a:bodyPr wrap="square">
            <a:spAutoFit/>
          </a:bodyPr>
          <a:lstStyle/>
          <a:p>
            <a:r>
              <a:rPr lang="ru-RU" dirty="0"/>
              <a:t>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2126410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26FB-2747-EB32-5629-87A3949DE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916D2EF8-2EE4-8136-35AC-F77A6CB13B44}"/>
              </a:ext>
            </a:extLst>
          </p:cNvPr>
          <p:cNvSpPr/>
          <p:nvPr/>
        </p:nvSpPr>
        <p:spPr>
          <a:xfrm rot="16200000">
            <a:off x="-279225" y="4727176"/>
            <a:ext cx="2380782" cy="325207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7DA3404-D3BB-9CBF-A355-6862EE1CFF24}"/>
              </a:ext>
            </a:extLst>
          </p:cNvPr>
          <p:cNvSpPr/>
          <p:nvPr/>
        </p:nvSpPr>
        <p:spPr>
          <a:xfrm rot="16200000">
            <a:off x="-287938" y="1997267"/>
            <a:ext cx="2380782" cy="325207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06359A-7D57-260D-2C92-B755C56EE997}"/>
              </a:ext>
            </a:extLst>
          </p:cNvPr>
          <p:cNvSpPr txBox="1"/>
          <p:nvPr/>
        </p:nvSpPr>
        <p:spPr>
          <a:xfrm rot="16200000">
            <a:off x="-292449" y="1992755"/>
            <a:ext cx="2407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ДИАГРАФ СВЯЗЕЙ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C0C889-7A0B-C828-5110-0F8F46C58D05}"/>
              </a:ext>
            </a:extLst>
          </p:cNvPr>
          <p:cNvSpPr txBox="1"/>
          <p:nvPr/>
        </p:nvSpPr>
        <p:spPr>
          <a:xfrm rot="16200000">
            <a:off x="-2192765" y="4735891"/>
            <a:ext cx="6183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ПИРАМИДА ПРОБЛЕМ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BA860B-05AE-9EFF-491D-AA66F451EDAB}"/>
              </a:ext>
            </a:extLst>
          </p:cNvPr>
          <p:cNvSpPr txBox="1"/>
          <p:nvPr/>
        </p:nvSpPr>
        <p:spPr>
          <a:xfrm>
            <a:off x="5269069" y="969480"/>
            <a:ext cx="6183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400" b="0" u="none" strike="noStrike" dirty="0">
                <a:solidFill>
                  <a:schemeClr val="bg1"/>
                </a:solidFill>
                <a:latin typeface="Montserrat" panose="00000500000000000000" pitchFamily="2" charset="-52"/>
              </a:rPr>
              <a:t>БИБЛИОТЕКА РЕШЕНИЙ</a:t>
            </a:r>
            <a:endParaRPr lang="ru-RU" sz="1400" b="0" i="0" u="none" strike="noStrike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7D248FBD-1DA0-401A-A3BA-C447F25F9A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140834"/>
              </p:ext>
            </p:extLst>
          </p:nvPr>
        </p:nvGraphicFramePr>
        <p:xfrm>
          <a:off x="-497149" y="777829"/>
          <a:ext cx="4666238" cy="257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Document" r:id="rId3" imgW="9237402" imgH="5666208" progId="Word.Document.12">
                  <p:embed/>
                </p:oleObj>
              </mc:Choice>
              <mc:Fallback>
                <p:oleObj name="Document" r:id="rId3" imgW="9237402" imgH="5666208" progId="Word.Document.12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7149" y="777829"/>
                        <a:ext cx="4666238" cy="2572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761A0BE8-9BA9-4624-AA73-88AE93277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291537"/>
              </p:ext>
            </p:extLst>
          </p:nvPr>
        </p:nvGraphicFramePr>
        <p:xfrm>
          <a:off x="-262442" y="3429000"/>
          <a:ext cx="4896586" cy="265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" r:id="rId5" imgW="11037796" imgH="6534203" progId="Word.Document.12">
                  <p:embed/>
                </p:oleObj>
              </mc:Choice>
              <mc:Fallback>
                <p:oleObj name="Document" r:id="rId5" imgW="11037796" imgH="6534203" progId="Word.Document.12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2442" y="3429000"/>
                        <a:ext cx="4896586" cy="2651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44D515ED-DC87-45E8-B228-3D80A5A16E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197351"/>
              </p:ext>
            </p:extLst>
          </p:nvPr>
        </p:nvGraphicFramePr>
        <p:xfrm>
          <a:off x="4235711" y="674703"/>
          <a:ext cx="7574405" cy="567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Лист" r:id="rId7" imgW="11750021" imgH="6720942" progId="Excel.Sheet.12">
                  <p:embed/>
                </p:oleObj>
              </mc:Choice>
              <mc:Fallback>
                <p:oleObj name="Лист" r:id="rId7" imgW="11750021" imgH="6720942" progId="Excel.Sheet.12">
                  <p:embed/>
                  <p:pic>
                    <p:nvPicPr>
                      <p:cNvPr id="317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711" y="674703"/>
                        <a:ext cx="7574405" cy="5679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375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62146-A20E-132B-5CF4-CEC99015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8520"/>
            <a:ext cx="10512424" cy="776379"/>
          </a:xfrm>
        </p:spPr>
        <p:txBody>
          <a:bodyPr/>
          <a:lstStyle/>
          <a:p>
            <a:pPr algn="ctr"/>
            <a:r>
              <a:rPr lang="ru-RU" sz="1500" dirty="0"/>
              <a:t>ФОРМИРОВАНИЕ ПЛАНА МЕРОПРИЯТИЙ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91FCCA5-BAB2-43E9-9C21-2837CE6F178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786" y="1198486"/>
            <a:ext cx="10512423" cy="466414"/>
          </a:xfrm>
        </p:spPr>
        <p:txBody>
          <a:bodyPr>
            <a:normAutofit/>
          </a:bodyPr>
          <a:lstStyle/>
          <a:p>
            <a:pPr algn="ctr"/>
            <a:r>
              <a:rPr lang="ru-RU" sz="1300" b="1" dirty="0"/>
              <a:t>План мероприятий ("дорожная карта") на 2024г. По оптимизации процесса По оптимизации процесса "Замена разборно-сборных  ИДН на асфальтобетонные на  центральных автодорогах г. Обнинска"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CFC76889-BDC2-45DA-B927-038C67027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922226"/>
              </p:ext>
            </p:extLst>
          </p:nvPr>
        </p:nvGraphicFramePr>
        <p:xfrm>
          <a:off x="839788" y="1664899"/>
          <a:ext cx="10512426" cy="4235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209">
                  <a:extLst>
                    <a:ext uri="{9D8B030D-6E8A-4147-A177-3AD203B41FA5}">
                      <a16:colId xmlns:a16="http://schemas.microsoft.com/office/drawing/2014/main" val="3795318463"/>
                    </a:ext>
                  </a:extLst>
                </a:gridCol>
                <a:gridCol w="3725084">
                  <a:extLst>
                    <a:ext uri="{9D8B030D-6E8A-4147-A177-3AD203B41FA5}">
                      <a16:colId xmlns:a16="http://schemas.microsoft.com/office/drawing/2014/main" val="1441859552"/>
                    </a:ext>
                  </a:extLst>
                </a:gridCol>
                <a:gridCol w="1693073">
                  <a:extLst>
                    <a:ext uri="{9D8B030D-6E8A-4147-A177-3AD203B41FA5}">
                      <a16:colId xmlns:a16="http://schemas.microsoft.com/office/drawing/2014/main" val="3280809482"/>
                    </a:ext>
                  </a:extLst>
                </a:gridCol>
                <a:gridCol w="1183593">
                  <a:extLst>
                    <a:ext uri="{9D8B030D-6E8A-4147-A177-3AD203B41FA5}">
                      <a16:colId xmlns:a16="http://schemas.microsoft.com/office/drawing/2014/main" val="351564542"/>
                    </a:ext>
                  </a:extLst>
                </a:gridCol>
                <a:gridCol w="2028248">
                  <a:extLst>
                    <a:ext uri="{9D8B030D-6E8A-4147-A177-3AD203B41FA5}">
                      <a16:colId xmlns:a16="http://schemas.microsoft.com/office/drawing/2014/main" val="894749064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917937536"/>
                    </a:ext>
                  </a:extLst>
                </a:gridCol>
              </a:tblGrid>
              <a:tr h="67733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№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Мероприятие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Результат выполнения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Срок выполнения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Ответственный исполнитель (ФИО, должность сотрудника)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При участии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 anchor="ctr"/>
                </a:tc>
                <a:extLst>
                  <a:ext uri="{0D108BD9-81ED-4DB2-BD59-A6C34878D82A}">
                    <a16:rowId xmlns:a16="http://schemas.microsoft.com/office/drawing/2014/main" val="3636560440"/>
                  </a:ext>
                </a:extLst>
              </a:tr>
              <a:tr h="783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Определение сотрудника, ответственного за движение и расходование материалов в ОМТС МАУ "Благоустройство"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внесение изменений в должностную инструкцию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начальник службы ОМТС Белик А.А.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extLst>
                  <a:ext uri="{0D108BD9-81ED-4DB2-BD59-A6C34878D82A}">
                    <a16:rowId xmlns:a16="http://schemas.microsoft.com/office/drawing/2014/main" val="213333177"/>
                  </a:ext>
                </a:extLst>
              </a:tr>
              <a:tr h="996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2.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Подготовка специального плана-графика выделения спецтехники службы СРД в помощь службе ОБДД на выполнение работ по замене ИДН  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утверждение плана-графика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май-сентябрь</a:t>
                      </a:r>
                      <a:r>
                        <a:rPr lang="en-US" sz="1200" u="none" strike="noStrike" dirty="0">
                          <a:effectLst/>
                        </a:rPr>
                        <a:t> 2025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начальник службы ОБДД Цыркун В.М.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extLst>
                  <a:ext uri="{0D108BD9-81ED-4DB2-BD59-A6C34878D82A}">
                    <a16:rowId xmlns:a16="http://schemas.microsoft.com/office/drawing/2014/main" val="3751547731"/>
                  </a:ext>
                </a:extLst>
              </a:tr>
              <a:tr h="675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3.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Подготовка плана-графика обучения специалистов МАУ "Благоустройство" на 2025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утверждение плана-графика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Январь-февраль 2025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отдел главного инженера, специалист по охране труда Ходина Т.Н.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extLst>
                  <a:ext uri="{0D108BD9-81ED-4DB2-BD59-A6C34878D82A}">
                    <a16:rowId xmlns:a16="http://schemas.microsoft.com/office/drawing/2014/main" val="3229308829"/>
                  </a:ext>
                </a:extLst>
              </a:tr>
              <a:tr h="10242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4.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Проведение обучения сотрудников службы ОБДД (переподготовка/повышение квалификации)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документ, подтверждающий прохождение обучения (удостоверение, сертификат)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начальник службы ОБДД Цыркун В.М.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573" marR="5573" marT="5573" marB="0"/>
                </a:tc>
                <a:extLst>
                  <a:ext uri="{0D108BD9-81ED-4DB2-BD59-A6C34878D82A}">
                    <a16:rowId xmlns:a16="http://schemas.microsoft.com/office/drawing/2014/main" val="2018329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45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71C73-E079-CC33-5195-7E18B3B7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0883"/>
            <a:ext cx="10512424" cy="492443"/>
          </a:xfrm>
        </p:spPr>
        <p:txBody>
          <a:bodyPr/>
          <a:lstStyle/>
          <a:p>
            <a:pPr algn="ctr"/>
            <a:r>
              <a:rPr lang="ru-RU" sz="1300" dirty="0"/>
              <a:t>Графики обучения сотрудников на 2025 год (согласно пункта 3 плана мероприятий)</a:t>
            </a:r>
            <a:br>
              <a:rPr lang="ru-RU" sz="1300" dirty="0"/>
            </a:br>
            <a:endParaRPr lang="ru-RU" sz="13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B121BC-E741-7996-EEE5-793E72C93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259458"/>
            <a:ext cx="4612106" cy="4813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738E9A-E522-0C70-4493-ACB672BFA7F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573328" y="1250830"/>
            <a:ext cx="4425351" cy="4804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4BF2E7-3E2E-4C04-887D-10853D52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90" y="1086928"/>
            <a:ext cx="4778884" cy="4986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F13C7C-58D5-41F7-887A-AAE5A75E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27" y="1250830"/>
            <a:ext cx="4778884" cy="49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71C73-E079-CC33-5195-7E18B3B7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0884"/>
            <a:ext cx="10512424" cy="492443"/>
          </a:xfrm>
        </p:spPr>
        <p:txBody>
          <a:bodyPr/>
          <a:lstStyle/>
          <a:p>
            <a:pPr algn="ctr"/>
            <a:r>
              <a:rPr lang="ru-RU" sz="1300" dirty="0"/>
              <a:t>Графики обучения сотрудников на 2025 год (согласно пункта 3 плана мероприятий)</a:t>
            </a:r>
            <a:br>
              <a:rPr lang="ru-RU" sz="1300" dirty="0"/>
            </a:br>
            <a:endParaRPr lang="ru-RU" sz="13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B121BC-E741-7996-EEE5-793E72C93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259458"/>
            <a:ext cx="4612106" cy="4813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738E9A-E522-0C70-4493-ACB672BFA7F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573328" y="1250830"/>
            <a:ext cx="4425351" cy="4804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723BA7-3C99-4597-8115-75FE98812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9" y="1086928"/>
            <a:ext cx="4857506" cy="52611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128347-2A52-4BCC-B86A-26792340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27" y="1250830"/>
            <a:ext cx="4778883" cy="5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8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71F5C24-528C-4AAA-8ABF-9467E651B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36A57D1-108B-44D7-ACE9-981C84202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111665"/>
              </p:ext>
            </p:extLst>
          </p:nvPr>
        </p:nvGraphicFramePr>
        <p:xfrm>
          <a:off x="844550" y="923278"/>
          <a:ext cx="10502900" cy="4914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6181">
                  <a:extLst>
                    <a:ext uri="{9D8B030D-6E8A-4147-A177-3AD203B41FA5}">
                      <a16:colId xmlns:a16="http://schemas.microsoft.com/office/drawing/2014/main" val="4208162856"/>
                    </a:ext>
                  </a:extLst>
                </a:gridCol>
                <a:gridCol w="2612287">
                  <a:extLst>
                    <a:ext uri="{9D8B030D-6E8A-4147-A177-3AD203B41FA5}">
                      <a16:colId xmlns:a16="http://schemas.microsoft.com/office/drawing/2014/main" val="4271597479"/>
                    </a:ext>
                  </a:extLst>
                </a:gridCol>
                <a:gridCol w="4004432">
                  <a:extLst>
                    <a:ext uri="{9D8B030D-6E8A-4147-A177-3AD203B41FA5}">
                      <a16:colId xmlns:a16="http://schemas.microsoft.com/office/drawing/2014/main" val="897399532"/>
                    </a:ext>
                  </a:extLst>
                </a:gridCol>
              </a:tblGrid>
              <a:tr h="22071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План-график замены разборно-сборных  ИДН на асфальтобетонные на  центральных автодорогах г. Обнинска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84691"/>
                  </a:ext>
                </a:extLst>
              </a:tr>
              <a:tr h="6598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адрес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срок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ответственные лица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20079498"/>
                  </a:ext>
                </a:extLst>
              </a:tr>
              <a:tr h="1023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пр. Ленина 223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Июнь 2025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начальник службы ОБДД </a:t>
                      </a:r>
                      <a:r>
                        <a:rPr lang="ru-RU" sz="1400" u="none" strike="noStrike" dirty="0" err="1">
                          <a:effectLst/>
                        </a:rPr>
                        <a:t>Цыркун</a:t>
                      </a:r>
                      <a:r>
                        <a:rPr lang="ru-RU" sz="1400" u="none" strike="noStrike" dirty="0">
                          <a:effectLst/>
                        </a:rPr>
                        <a:t> В.М.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7087866"/>
                  </a:ext>
                </a:extLst>
              </a:tr>
              <a:tr h="1023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пр. Маркса 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Июль 2025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начальник службы ОБДД </a:t>
                      </a:r>
                      <a:r>
                        <a:rPr lang="ru-RU" sz="1400" u="none" strike="noStrike" dirty="0" err="1">
                          <a:effectLst/>
                        </a:rPr>
                        <a:t>Цыркун</a:t>
                      </a:r>
                      <a:r>
                        <a:rPr lang="ru-RU" sz="1400" u="none" strike="noStrike" dirty="0">
                          <a:effectLst/>
                        </a:rPr>
                        <a:t> В.М.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3552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63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2B209-5183-8852-525A-94B1AA2A0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2F5D-44DC-064F-E0DE-F33433FE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84686"/>
            <a:ext cx="10515600" cy="701731"/>
          </a:xfrm>
        </p:spPr>
        <p:txBody>
          <a:bodyPr/>
          <a:lstStyle/>
          <a:p>
            <a:pPr algn="ctr"/>
            <a:r>
              <a:rPr lang="ru-RU" sz="4400" dirty="0"/>
              <a:t>Результаты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2447D5-F1B8-98F8-B8B5-636917DED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37660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Блок 3</a:t>
            </a:r>
          </a:p>
        </p:txBody>
      </p:sp>
    </p:spTree>
    <p:extLst>
      <p:ext uri="{BB962C8B-B14F-4D97-AF65-F5344CB8AC3E}">
        <p14:creationId xmlns:p14="http://schemas.microsoft.com/office/powerpoint/2010/main" val="6824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80198-5491-4105-BC16-08D526A3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Производственный анализ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E4661-7762-4062-8FC8-BB4299A8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34322"/>
            <a:ext cx="10515600" cy="2646569"/>
          </a:xfrm>
        </p:spPr>
        <p:txBody>
          <a:bodyPr>
            <a:normAutofit/>
          </a:bodyPr>
          <a:lstStyle/>
          <a:p>
            <a:r>
              <a:rPr lang="ru-RU" sz="2400" dirty="0"/>
              <a:t>Асфальтобетонные ИДН раз в год обследуются службой ОБДД, на предмет нанесения дорожной разметки.</a:t>
            </a:r>
          </a:p>
          <a:p>
            <a:endParaRPr lang="ru-RU" sz="2400" dirty="0"/>
          </a:p>
          <a:p>
            <a:r>
              <a:rPr lang="ru-RU" sz="2400" dirty="0"/>
              <a:t>Продолжаем проводить производственный анализ, в части срока эксплуатации новых а/б ИДН и затрат на их обслуживание.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1717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87C3305-870A-71A5-54DA-19B049F2664C}"/>
              </a:ext>
            </a:extLst>
          </p:cNvPr>
          <p:cNvSpPr/>
          <p:nvPr/>
        </p:nvSpPr>
        <p:spPr>
          <a:xfrm>
            <a:off x="786516" y="3822304"/>
            <a:ext cx="5708663" cy="9761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8393635-09E0-4F3F-9E76-FB9287486ABD}"/>
              </a:ext>
            </a:extLst>
          </p:cNvPr>
          <p:cNvSpPr/>
          <p:nvPr/>
        </p:nvSpPr>
        <p:spPr>
          <a:xfrm>
            <a:off x="6615627" y="3332741"/>
            <a:ext cx="3422470" cy="337499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482D475-0CB5-A88B-3EDF-98E8A2327959}"/>
              </a:ext>
            </a:extLst>
          </p:cNvPr>
          <p:cNvSpPr/>
          <p:nvPr/>
        </p:nvSpPr>
        <p:spPr>
          <a:xfrm>
            <a:off x="9388124" y="1490996"/>
            <a:ext cx="2452569" cy="2532364"/>
          </a:xfrm>
          <a:prstGeom prst="ellipse">
            <a:avLst/>
          </a:prstGeom>
          <a:solidFill>
            <a:srgbClr val="254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5D60819-0CAC-4A41-0057-AFF4CFAB316D}"/>
              </a:ext>
            </a:extLst>
          </p:cNvPr>
          <p:cNvSpPr/>
          <p:nvPr/>
        </p:nvSpPr>
        <p:spPr>
          <a:xfrm>
            <a:off x="786517" y="1428350"/>
            <a:ext cx="5431161" cy="3534267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7D7C627-A16A-47DC-AECA-9FB178F8EF0C}"/>
              </a:ext>
            </a:extLst>
          </p:cNvPr>
          <p:cNvSpPr/>
          <p:nvPr/>
        </p:nvSpPr>
        <p:spPr>
          <a:xfrm>
            <a:off x="10318140" y="4053485"/>
            <a:ext cx="1408157" cy="1453234"/>
          </a:xfrm>
          <a:prstGeom prst="ellipse">
            <a:avLst/>
          </a:prstGeom>
          <a:solidFill>
            <a:srgbClr val="254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3387EA4-0061-6B3D-CD22-6339979DC8C4}"/>
              </a:ext>
            </a:extLst>
          </p:cNvPr>
          <p:cNvSpPr/>
          <p:nvPr/>
        </p:nvSpPr>
        <p:spPr>
          <a:xfrm>
            <a:off x="9060436" y="1059272"/>
            <a:ext cx="655376" cy="692073"/>
          </a:xfrm>
          <a:prstGeom prst="ellipse">
            <a:avLst/>
          </a:prstGeom>
          <a:solidFill>
            <a:srgbClr val="254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7AEA1A9-756E-0220-5A99-4EE9254C0AC6}"/>
              </a:ext>
            </a:extLst>
          </p:cNvPr>
          <p:cNvSpPr/>
          <p:nvPr/>
        </p:nvSpPr>
        <p:spPr>
          <a:xfrm>
            <a:off x="10119360" y="5738949"/>
            <a:ext cx="720737" cy="714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907C0BB-2CD6-4983-A6C3-7675E9137F60}"/>
              </a:ext>
            </a:extLst>
          </p:cNvPr>
          <p:cNvSpPr/>
          <p:nvPr/>
        </p:nvSpPr>
        <p:spPr>
          <a:xfrm>
            <a:off x="11268866" y="6544492"/>
            <a:ext cx="451379" cy="46804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63D7E2-D4FC-73C4-C418-ADE4A3BD4E76}"/>
              </a:ext>
            </a:extLst>
          </p:cNvPr>
          <p:cNvSpPr txBox="1"/>
          <p:nvPr/>
        </p:nvSpPr>
        <p:spPr>
          <a:xfrm>
            <a:off x="1023629" y="1781289"/>
            <a:ext cx="44716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Прогнозируется поставленная цель в виде экономии </a:t>
            </a:r>
          </a:p>
          <a:p>
            <a:r>
              <a:rPr lang="ru-RU" sz="2400" dirty="0"/>
              <a:t>средств и снижении </a:t>
            </a:r>
          </a:p>
          <a:p>
            <a:r>
              <a:rPr lang="ru-RU" sz="2400" dirty="0"/>
              <a:t>трудозатрат. </a:t>
            </a:r>
          </a:p>
          <a:p>
            <a:r>
              <a:rPr lang="ru-RU" sz="2400" dirty="0"/>
              <a:t>Продолжаем проводить производственный анализ.</a:t>
            </a:r>
          </a:p>
        </p:txBody>
      </p:sp>
      <p:pic>
        <p:nvPicPr>
          <p:cNvPr id="16" name="Picture 2" descr="C:\Users\Smeta2\AppData\Local\Temp\7zO04193393\WhatsApp Image 2024-10-22 at 10.21.54.jpeg">
            <a:extLst>
              <a:ext uri="{FF2B5EF4-FFF2-40B4-BE49-F238E27FC236}">
                <a16:creationId xmlns:a16="http://schemas.microsoft.com/office/drawing/2014/main" id="{4548D4A3-BFC3-4A33-AC5B-44FECA2F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6863" y="793142"/>
            <a:ext cx="3207550" cy="2320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9F1927-55E5-44B9-A797-0878DB512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767" y="2294727"/>
            <a:ext cx="3339555" cy="2169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662D62-963F-49D4-878F-A065C258F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487" y="4367814"/>
            <a:ext cx="3847601" cy="2163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340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BDFA2-5209-E039-41B1-1E9F6FAD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92C97-3F0A-4CFC-0372-CA8A5A0E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84688"/>
            <a:ext cx="10515600" cy="701731"/>
          </a:xfrm>
        </p:spPr>
        <p:txBody>
          <a:bodyPr/>
          <a:lstStyle/>
          <a:p>
            <a:pPr algn="ctr"/>
            <a:r>
              <a:rPr lang="ru-RU" sz="4400" dirty="0"/>
              <a:t>Тиражирование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97EAB7-0141-E444-93BC-660B50869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37662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Блок 4</a:t>
            </a:r>
          </a:p>
        </p:txBody>
      </p:sp>
    </p:spTree>
    <p:extLst>
      <p:ext uri="{BB962C8B-B14F-4D97-AF65-F5344CB8AC3E}">
        <p14:creationId xmlns:p14="http://schemas.microsoft.com/office/powerpoint/2010/main" val="278620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32CA-7FEF-BB58-29A1-E4DA2B056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E5BF8A07-0C73-3899-39AD-FD0EC550E37D}"/>
              </a:ext>
            </a:extLst>
          </p:cNvPr>
          <p:cNvSpPr/>
          <p:nvPr/>
        </p:nvSpPr>
        <p:spPr>
          <a:xfrm>
            <a:off x="8848038" y="845748"/>
            <a:ext cx="2292500" cy="2501280"/>
          </a:xfrm>
          <a:prstGeom prst="ellipse">
            <a:avLst/>
          </a:prstGeom>
          <a:solidFill>
            <a:srgbClr val="254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94AE993-8C6E-F28A-DF62-1F9F37B8B14F}"/>
              </a:ext>
            </a:extLst>
          </p:cNvPr>
          <p:cNvSpPr/>
          <p:nvPr/>
        </p:nvSpPr>
        <p:spPr>
          <a:xfrm>
            <a:off x="5670833" y="4598126"/>
            <a:ext cx="2297509" cy="214483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D5863DC-51A5-ABBA-BAB5-FE6074C28045}"/>
              </a:ext>
            </a:extLst>
          </p:cNvPr>
          <p:cNvSpPr/>
          <p:nvPr/>
        </p:nvSpPr>
        <p:spPr>
          <a:xfrm>
            <a:off x="9100457" y="3584245"/>
            <a:ext cx="2452569" cy="2532364"/>
          </a:xfrm>
          <a:prstGeom prst="ellipse">
            <a:avLst/>
          </a:prstGeom>
          <a:solidFill>
            <a:srgbClr val="254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BC25556-310A-3B54-F4F0-93EFF4D675CF}"/>
              </a:ext>
            </a:extLst>
          </p:cNvPr>
          <p:cNvSpPr/>
          <p:nvPr/>
        </p:nvSpPr>
        <p:spPr>
          <a:xfrm>
            <a:off x="742973" y="2110522"/>
            <a:ext cx="7515655" cy="2343193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50D4F-FB96-01CE-ACB4-A1F752994004}"/>
              </a:ext>
            </a:extLst>
          </p:cNvPr>
          <p:cNvSpPr txBox="1"/>
          <p:nvPr/>
        </p:nvSpPr>
        <p:spPr>
          <a:xfrm>
            <a:off x="917287" y="2428358"/>
            <a:ext cx="7515655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ВОЗМОЖНО ТИРАЖИРОВАНИЕ ПРОЕКТА В ДРУГИЕ РЕГИОНЫ ДЛЯ ОРГАНИЗАЦИЙ В СФЕРЕ ЖИЛИЩНО-КОММУНАЛЬНОГО ХОЗЯЙСТВА  П</a:t>
            </a:r>
            <a:r>
              <a:rPr lang="ru-RU" b="1" i="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РИ НАЛИЧИИ ЗАИНТЕРЕСОВАННОСТИ С ИХ СТОРОНЫ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D576410-E82B-C141-FB73-232EA1422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/>
          <a:stretch/>
        </p:blipFill>
        <p:spPr bwMode="auto">
          <a:xfrm>
            <a:off x="8315057" y="1160800"/>
            <a:ext cx="2292500" cy="2264527"/>
          </a:xfrm>
          <a:prstGeom prst="ellipse">
            <a:avLst/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D985E51D-9BC5-E717-2DFC-FC0354B73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27338"/>
          <a:stretch/>
        </p:blipFill>
        <p:spPr bwMode="auto">
          <a:xfrm>
            <a:off x="6005015" y="4669951"/>
            <a:ext cx="2093746" cy="2073014"/>
          </a:xfrm>
          <a:prstGeom prst="ellipse">
            <a:avLst/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3F3206A-8341-FA66-6B07-782E5A0E4274}"/>
              </a:ext>
            </a:extLst>
          </p:cNvPr>
          <p:cNvSpPr/>
          <p:nvPr/>
        </p:nvSpPr>
        <p:spPr>
          <a:xfrm>
            <a:off x="8489371" y="3122602"/>
            <a:ext cx="720737" cy="714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Smeta2\AppData\Local\Temp\7zO041E0F24\WhatsApp Image 2024-10-22 at 10.21.58.jpeg">
            <a:extLst>
              <a:ext uri="{FF2B5EF4-FFF2-40B4-BE49-F238E27FC236}">
                <a16:creationId xmlns:a16="http://schemas.microsoft.com/office/drawing/2014/main" id="{C7706D2B-8DED-448B-857C-DE8FF077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5051" y="3479653"/>
            <a:ext cx="3010996" cy="2343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5894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9EE4E-A942-977F-0F3E-54E70058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44949"/>
            <a:ext cx="10515600" cy="978729"/>
          </a:xfrm>
        </p:spPr>
        <p:txBody>
          <a:bodyPr/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Замена разборно-сборных ИДН на асфальтобетонные на центральных автодорогах г. Обнинска»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3BDF87-0465-850B-CB30-798B03B8E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10865"/>
            <a:ext cx="10515600" cy="13980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latin typeface="Montserrat" panose="00000500000000000000" pitchFamily="2" charset="-52"/>
                <a:ea typeface="Inter bold" panose="02000503000000020004" pitchFamily="2" charset="0"/>
              </a:rPr>
              <a:t>Руководитель проекта:</a:t>
            </a:r>
          </a:p>
          <a:p>
            <a:pPr>
              <a:lnSpc>
                <a:spcPct val="110000"/>
              </a:lnSpc>
            </a:pPr>
            <a:r>
              <a:rPr lang="ru-RU" dirty="0">
                <a:latin typeface="Montserrat" panose="00000500000000000000" pitchFamily="2" charset="-52"/>
                <a:ea typeface="Inter bold" panose="02000503000000020004" pitchFamily="2" charset="0"/>
              </a:rPr>
              <a:t>Панфилов Александр Сергеевич</a:t>
            </a:r>
          </a:p>
          <a:p>
            <a:pPr>
              <a:lnSpc>
                <a:spcPct val="110000"/>
              </a:lnSpc>
            </a:pPr>
            <a:r>
              <a:rPr lang="ru-RU" dirty="0">
                <a:latin typeface="Montserrat" panose="00000500000000000000" pitchFamily="2" charset="-52"/>
                <a:ea typeface="Inter bold" panose="02000503000000020004" pitchFamily="2" charset="0"/>
              </a:rPr>
              <a:t>заместитель директора МАУ «Благоустройство»</a:t>
            </a:r>
          </a:p>
        </p:txBody>
      </p:sp>
    </p:spTree>
    <p:extLst>
      <p:ext uri="{BB962C8B-B14F-4D97-AF65-F5344CB8AC3E}">
        <p14:creationId xmlns:p14="http://schemas.microsoft.com/office/powerpoint/2010/main" val="2391803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5FA8-6801-508B-FBEA-02C28734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91171"/>
            <a:ext cx="10515600" cy="701731"/>
          </a:xfrm>
        </p:spPr>
        <p:txBody>
          <a:bodyPr/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DBE92-E911-8454-2DDC-EF620D5A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37660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Готовы ответить на ваши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631631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126CA-700A-203B-DDDA-9A8F7241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91172"/>
            <a:ext cx="10515600" cy="701731"/>
          </a:xfrm>
        </p:spPr>
        <p:txBody>
          <a:bodyPr/>
          <a:lstStyle/>
          <a:p>
            <a:pPr algn="ctr"/>
            <a:r>
              <a:rPr lang="ru-RU" sz="4400" dirty="0"/>
              <a:t>Проблематика, целеполагание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D5AD87-AFAA-CEB1-84F4-3A677255B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37662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Блок 1</a:t>
            </a:r>
          </a:p>
        </p:txBody>
      </p:sp>
    </p:spTree>
    <p:extLst>
      <p:ext uri="{BB962C8B-B14F-4D97-AF65-F5344CB8AC3E}">
        <p14:creationId xmlns:p14="http://schemas.microsoft.com/office/powerpoint/2010/main" val="68990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59C7ADE-31F1-C84B-63DB-A4DAEDC52E10}"/>
              </a:ext>
            </a:extLst>
          </p:cNvPr>
          <p:cNvSpPr/>
          <p:nvPr/>
        </p:nvSpPr>
        <p:spPr>
          <a:xfrm>
            <a:off x="915826" y="1118714"/>
            <a:ext cx="5180174" cy="533834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F72B34-6925-4DC0-AEDB-35C0C9DD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26" y="1209787"/>
            <a:ext cx="10515600" cy="424732"/>
          </a:xfrm>
        </p:spPr>
        <p:txBody>
          <a:bodyPr/>
          <a:lstStyle/>
          <a:p>
            <a:r>
              <a:rPr lang="ru-RU" sz="2400" b="0" dirty="0">
                <a:solidFill>
                  <a:schemeClr val="bg1"/>
                </a:solidFill>
                <a:latin typeface="Montserrat" panose="00000500000000000000" pitchFamily="2" charset="-52"/>
              </a:rPr>
              <a:t>Основание открытия проекта</a:t>
            </a:r>
            <a:endParaRPr lang="en-US" sz="2400" b="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7D10AF-F3F3-861D-8521-C70C4007E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530" y="2059618"/>
            <a:ext cx="6539994" cy="1083497"/>
          </a:xfrm>
        </p:spPr>
        <p:txBody>
          <a:bodyPr>
            <a:norm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Предписания со стороны контрольных(надзорных) органов. </a:t>
            </a:r>
          </a:p>
          <a:p>
            <a:r>
              <a:rPr lang="ru-RU" dirty="0">
                <a:latin typeface="Montserrat" panose="00000500000000000000" pitchFamily="2" charset="-52"/>
              </a:rPr>
              <a:t>Нарекания со стороны владельцев автотранспорта</a:t>
            </a:r>
            <a:endParaRPr lang="en-US" dirty="0">
              <a:latin typeface="Montserrat" panose="00000500000000000000" pitchFamily="2" charset="-52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0F808B8-494B-9385-A89B-6EE88C8FE642}"/>
              </a:ext>
            </a:extLst>
          </p:cNvPr>
          <p:cNvSpPr/>
          <p:nvPr/>
        </p:nvSpPr>
        <p:spPr>
          <a:xfrm>
            <a:off x="746448" y="3714885"/>
            <a:ext cx="5432410" cy="533834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4B9CC1-50C7-CBA7-6CE6-6170B8BFFED4}"/>
              </a:ext>
            </a:extLst>
          </p:cNvPr>
          <p:cNvSpPr txBox="1">
            <a:spLocks/>
          </p:cNvSpPr>
          <p:nvPr/>
        </p:nvSpPr>
        <p:spPr>
          <a:xfrm>
            <a:off x="915826" y="3815577"/>
            <a:ext cx="4901651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Inter" panose="02000503000000020004" pitchFamily="2" charset="0"/>
                <a:cs typeface="+mj-cs"/>
              </a:rPr>
              <a:t>Обоснование выбора процесса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Inter" panose="02000503000000020004" pitchFamily="2" charset="0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03B44-553A-3292-8D47-0C6AAEE7BBA3}"/>
              </a:ext>
            </a:extLst>
          </p:cNvPr>
          <p:cNvSpPr txBox="1"/>
          <p:nvPr/>
        </p:nvSpPr>
        <p:spPr>
          <a:xfrm>
            <a:off x="808592" y="4620434"/>
            <a:ext cx="4846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Поддержание безопасности дорожного движения.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F83C20-8E42-4F36-BFAD-9B7C9F08B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375" y="1140998"/>
            <a:ext cx="3570073" cy="2492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48DAEE-13B3-4A38-A1F4-59258D8FF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695" y="4049507"/>
            <a:ext cx="3503479" cy="2506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FA4E6B-5073-4719-8B07-555BD5501490}"/>
              </a:ext>
            </a:extLst>
          </p:cNvPr>
          <p:cNvSpPr txBox="1"/>
          <p:nvPr/>
        </p:nvSpPr>
        <p:spPr>
          <a:xfrm>
            <a:off x="7484959" y="790017"/>
            <a:ext cx="4630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Разборно-сборная искусственная дорожная неровность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CE11DB3-C34D-4132-887A-FB8F1F31E81B}"/>
              </a:ext>
            </a:extLst>
          </p:cNvPr>
          <p:cNvCxnSpPr/>
          <p:nvPr/>
        </p:nvCxnSpPr>
        <p:spPr>
          <a:xfrm flipH="1">
            <a:off x="10831792" y="1031024"/>
            <a:ext cx="676656" cy="321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AC4975-2BD7-4DB7-9C88-69307EE9B9B5}"/>
              </a:ext>
            </a:extLst>
          </p:cNvPr>
          <p:cNvSpPr txBox="1"/>
          <p:nvPr/>
        </p:nvSpPr>
        <p:spPr>
          <a:xfrm>
            <a:off x="7273623" y="3482004"/>
            <a:ext cx="567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/>
          </a:p>
          <a:p>
            <a:r>
              <a:rPr lang="ru-RU" sz="1200" b="1" dirty="0"/>
              <a:t>Асфальтобетонная искусственная дорожная неровность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2FC878A-4C97-44EA-B343-CAE4610D4F64}"/>
              </a:ext>
            </a:extLst>
          </p:cNvPr>
          <p:cNvCxnSpPr>
            <a:cxnSpLocks/>
          </p:cNvCxnSpPr>
          <p:nvPr/>
        </p:nvCxnSpPr>
        <p:spPr>
          <a:xfrm flipH="1">
            <a:off x="10707625" y="3943669"/>
            <a:ext cx="723801" cy="341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1A0F4A5D-2BB6-4FCB-B9CF-50C6F3477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55432"/>
            <a:ext cx="4316828" cy="1864311"/>
          </a:xfrm>
          <a:solidFill>
            <a:srgbClr val="3A9BD5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Цель проекта- </a:t>
            </a:r>
          </a:p>
          <a:p>
            <a:r>
              <a:rPr lang="ru-RU" dirty="0"/>
              <a:t>Экономия на установке ИДН, материалах, эксплуатации ИДН</a:t>
            </a:r>
          </a:p>
          <a:p>
            <a:r>
              <a:rPr lang="ru-RU" dirty="0"/>
              <a:t>Увеличение сроков эксплуатации</a:t>
            </a:r>
          </a:p>
          <a:p>
            <a:r>
              <a:rPr lang="ru-RU" dirty="0"/>
              <a:t>Снижение трудозатрат на обслуживание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0B219AF3-FAF7-4B0E-99B6-7ABC14189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294504"/>
              </p:ext>
            </p:extLst>
          </p:nvPr>
        </p:nvGraphicFramePr>
        <p:xfrm>
          <a:off x="5592726" y="1531088"/>
          <a:ext cx="5759487" cy="39816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2082">
                  <a:extLst>
                    <a:ext uri="{9D8B030D-6E8A-4147-A177-3AD203B41FA5}">
                      <a16:colId xmlns:a16="http://schemas.microsoft.com/office/drawing/2014/main" val="2301200241"/>
                    </a:ext>
                  </a:extLst>
                </a:gridCol>
                <a:gridCol w="1744103">
                  <a:extLst>
                    <a:ext uri="{9D8B030D-6E8A-4147-A177-3AD203B41FA5}">
                      <a16:colId xmlns:a16="http://schemas.microsoft.com/office/drawing/2014/main" val="2291535917"/>
                    </a:ext>
                  </a:extLst>
                </a:gridCol>
                <a:gridCol w="1103302">
                  <a:extLst>
                    <a:ext uri="{9D8B030D-6E8A-4147-A177-3AD203B41FA5}">
                      <a16:colId xmlns:a16="http://schemas.microsoft.com/office/drawing/2014/main" val="1528079278"/>
                    </a:ext>
                  </a:extLst>
                </a:gridCol>
              </a:tblGrid>
              <a:tr h="120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Текущий показатель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(искусственный ИНД)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Цель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(асфальтобетон-ный ИНД)                     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4232818"/>
                  </a:ext>
                </a:extLst>
              </a:tr>
              <a:tr h="281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1400" baseline="30000" dirty="0">
                          <a:effectLst/>
                        </a:rPr>
                        <a:t>	руб./</a:t>
                      </a:r>
                      <a:r>
                        <a:rPr lang="ru-RU" sz="1400" baseline="30000" dirty="0" err="1">
                          <a:effectLst/>
                        </a:rPr>
                        <a:t>пог.м</a:t>
                      </a:r>
                      <a:r>
                        <a:rPr lang="ru-RU" sz="1400" baseline="300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21291"/>
                  </a:ext>
                </a:extLst>
              </a:tr>
              <a:tr h="7073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dirty="0">
                          <a:effectLst/>
                        </a:rPr>
                        <a:t>Экономия на установке, материалах, эксплуатации ИДН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dirty="0">
                          <a:effectLst/>
                        </a:rPr>
                        <a:t>24 828,00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dirty="0">
                          <a:effectLst/>
                        </a:rPr>
                        <a:t>9 720,00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586346"/>
                  </a:ext>
                </a:extLst>
              </a:tr>
              <a:tr h="3613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baseline="30000">
                          <a:effectLst/>
                        </a:rPr>
                        <a:t> год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115993"/>
                  </a:ext>
                </a:extLst>
              </a:tr>
              <a:tr h="3880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Увеличение срока эксплуатации ИДН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1 год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4 года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8578048"/>
                  </a:ext>
                </a:extLst>
              </a:tr>
              <a:tr h="305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baseline="30000">
                          <a:effectLst/>
                        </a:rPr>
                        <a:t>кратность в год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607398"/>
                  </a:ext>
                </a:extLst>
              </a:tr>
              <a:tr h="6030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Снижение трудозатрат на обслуживание    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(обследование, ремонт)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>
                          <a:effectLst/>
                        </a:rPr>
                        <a:t>3чел. 5 раз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0" algn="l"/>
                        </a:tabLst>
                      </a:pPr>
                      <a:r>
                        <a:rPr lang="ru-RU" sz="1400" dirty="0">
                          <a:effectLst/>
                        </a:rPr>
                        <a:t>1 чел. 1 раз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8861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3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BCC3B-D28C-8B69-8CAB-D5BD62FB4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258C0-FAB3-B7CE-044D-C6363064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97658"/>
            <a:ext cx="10515600" cy="701731"/>
          </a:xfrm>
        </p:spPr>
        <p:txBody>
          <a:bodyPr/>
          <a:lstStyle/>
          <a:p>
            <a:pPr algn="ctr"/>
            <a:r>
              <a:rPr lang="ru-RU" sz="4400" dirty="0"/>
              <a:t>Методика ведения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3920FB-761A-10A4-2DE5-E9A154495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37663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Блок 2</a:t>
            </a:r>
          </a:p>
        </p:txBody>
      </p:sp>
    </p:spTree>
    <p:extLst>
      <p:ext uri="{BB962C8B-B14F-4D97-AF65-F5344CB8AC3E}">
        <p14:creationId xmlns:p14="http://schemas.microsoft.com/office/powerpoint/2010/main" val="37649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7392E-0D53-8D97-67A6-AC42CD9A6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79B26C9-BB1B-6F10-30B9-E9191BD4C09A}"/>
              </a:ext>
            </a:extLst>
          </p:cNvPr>
          <p:cNvSpPr/>
          <p:nvPr/>
        </p:nvSpPr>
        <p:spPr>
          <a:xfrm>
            <a:off x="789992" y="907143"/>
            <a:ext cx="3834978" cy="480131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E7871F-BC4E-C6DB-4E0A-15BAA1233B39}"/>
              </a:ext>
            </a:extLst>
          </p:cNvPr>
          <p:cNvSpPr txBox="1"/>
          <p:nvPr/>
        </p:nvSpPr>
        <p:spPr>
          <a:xfrm>
            <a:off x="940517" y="933994"/>
            <a:ext cx="3090566" cy="480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ru-RU" sz="2200" b="0" dirty="0">
                <a:solidFill>
                  <a:schemeClr val="bg1"/>
                </a:solidFill>
                <a:latin typeface="Montserrat" panose="00000500000000000000" pitchFamily="2" charset="-52"/>
              </a:rPr>
              <a:t>Паспорт проекта</a:t>
            </a:r>
            <a:endParaRPr lang="en-US" sz="2200" b="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323DA0-D203-4B15-9DDF-7F151F031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1" t="4930" r="5441" b="5902"/>
          <a:stretch/>
        </p:blipFill>
        <p:spPr>
          <a:xfrm>
            <a:off x="2232837" y="1414125"/>
            <a:ext cx="8534690" cy="52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26FB-2747-EB32-5629-87A3949DE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6DA22-795F-56BA-0E63-CB50CE50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6955"/>
            <a:ext cx="10512424" cy="327166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КАРТИРОВАНИЕ ПРОЦЕССА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987361-460B-BA2B-DB98-2BCFF88B1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122416"/>
            <a:ext cx="3100034" cy="1602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F1E1CE-EFEE-C73B-0088-0A7115B0068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981415" y="1122869"/>
            <a:ext cx="3263317" cy="327166"/>
          </a:xfrm>
          <a:solidFill>
            <a:srgbClr val="3A9BD5"/>
          </a:solidFill>
        </p:spPr>
        <p:txBody>
          <a:bodyPr>
            <a:normAutofit/>
          </a:bodyPr>
          <a:lstStyle/>
          <a:p>
            <a:pPr algn="ctr"/>
            <a:r>
              <a:rPr lang="ru-RU" sz="1300" b="1" dirty="0"/>
              <a:t>текущее состояние процесса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893B93C-1637-AF81-A14F-C193A3E85B41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682154" y="2436994"/>
            <a:ext cx="3553799" cy="499637"/>
          </a:xfrm>
          <a:solidFill>
            <a:srgbClr val="3A9BD5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</a:rPr>
              <a:t>ц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елевое состояние процесса</a:t>
            </a:r>
          </a:p>
          <a:p>
            <a:endParaRPr lang="ru-RU" dirty="0"/>
          </a:p>
        </p:txBody>
      </p:sp>
      <p:pic>
        <p:nvPicPr>
          <p:cNvPr id="12" name="Picture 1" descr="C:\Users\Smeta2\Desktop\2024\Ёжики\Новый проект\ИДН\фото схем целевое состояние\5388663877815884850.jpg">
            <a:extLst>
              <a:ext uri="{FF2B5EF4-FFF2-40B4-BE49-F238E27FC236}">
                <a16:creationId xmlns:a16="http://schemas.microsoft.com/office/drawing/2014/main" id="{B8B5014F-3EE6-429F-98D4-528110C4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15" y="1688802"/>
            <a:ext cx="5178596" cy="2601843"/>
          </a:xfrm>
          <a:prstGeom prst="rect">
            <a:avLst/>
          </a:prstGeom>
          <a:noFill/>
        </p:spPr>
      </p:pic>
      <p:pic>
        <p:nvPicPr>
          <p:cNvPr id="15" name="Picture 1" descr="C:\Users\Smeta2\Desktop\2024\Ёжики\Новый проект\ИДН\фото схем целевое состояние\5388663877815884848.jpg">
            <a:extLst>
              <a:ext uri="{FF2B5EF4-FFF2-40B4-BE49-F238E27FC236}">
                <a16:creationId xmlns:a16="http://schemas.microsoft.com/office/drawing/2014/main" id="{B52BA8D8-426C-4655-9301-ACBB2688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272" y="3191119"/>
            <a:ext cx="5441462" cy="3189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36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9F0A5-235C-E918-28FE-56F7704CE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A1BE248-194F-D191-C27E-94A795BAAE10}"/>
              </a:ext>
            </a:extLst>
          </p:cNvPr>
          <p:cNvSpPr/>
          <p:nvPr/>
        </p:nvSpPr>
        <p:spPr>
          <a:xfrm>
            <a:off x="773082" y="979714"/>
            <a:ext cx="3834978" cy="480131"/>
          </a:xfrm>
          <a:prstGeom prst="roundRect">
            <a:avLst/>
          </a:prstGeom>
          <a:solidFill>
            <a:srgbClr val="3A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A06D4A-4593-865D-AA25-A756D36D316B}"/>
              </a:ext>
            </a:extLst>
          </p:cNvPr>
          <p:cNvSpPr txBox="1"/>
          <p:nvPr/>
        </p:nvSpPr>
        <p:spPr>
          <a:xfrm>
            <a:off x="896973" y="1006565"/>
            <a:ext cx="5690258" cy="480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3325A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1pPr>
          </a:lstStyle>
          <a:p>
            <a:r>
              <a:rPr lang="ru-RU" sz="1800" b="0" dirty="0">
                <a:solidFill>
                  <a:schemeClr val="bg1"/>
                </a:solidFill>
                <a:latin typeface="Montserrat" panose="00000500000000000000" pitchFamily="2" charset="-52"/>
              </a:rPr>
              <a:t>Работа с проблемами-5«почему</a:t>
            </a:r>
            <a:r>
              <a:rPr lang="ru-RU" sz="2200" b="0" dirty="0">
                <a:solidFill>
                  <a:schemeClr val="bg1"/>
                </a:solidFill>
                <a:latin typeface="Montserrat" panose="00000500000000000000" pitchFamily="2" charset="-52"/>
              </a:rPr>
              <a:t>»</a:t>
            </a:r>
            <a:endParaRPr lang="en-US" sz="2200" b="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58FA967-857B-4CC0-91BB-DE5E6ECF5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888430"/>
              </p:ext>
            </p:extLst>
          </p:nvPr>
        </p:nvGraphicFramePr>
        <p:xfrm>
          <a:off x="469961" y="1486696"/>
          <a:ext cx="11252078" cy="461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Лист" r:id="rId3" imgW="12527242" imgH="6019891" progId="Excel.Sheet.12">
                  <p:embed/>
                </p:oleObj>
              </mc:Choice>
              <mc:Fallback>
                <p:oleObj name="Лист" r:id="rId3" imgW="12527242" imgH="6019891" progId="Excel.Sheet.12">
                  <p:embed/>
                  <p:pic>
                    <p:nvPicPr>
                      <p:cNvPr id="276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61" y="1486696"/>
                        <a:ext cx="11252078" cy="4614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93347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Inter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5993</TotalTime>
  <Words>516</Words>
  <Application>Microsoft Office PowerPoint</Application>
  <PresentationFormat>Широкоэкранный</PresentationFormat>
  <Paragraphs>110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Poppins</vt:lpstr>
      <vt:lpstr>Inter</vt:lpstr>
      <vt:lpstr>Arial</vt:lpstr>
      <vt:lpstr>Montserrat</vt:lpstr>
      <vt:lpstr>Oswald Light</vt:lpstr>
      <vt:lpstr>Calibri</vt:lpstr>
      <vt:lpstr>Times New Roman</vt:lpstr>
      <vt:lpstr>Poppins SemiBold</vt:lpstr>
      <vt:lpstr>Специальное оформление</vt:lpstr>
      <vt:lpstr>Лист</vt:lpstr>
      <vt:lpstr>Document</vt:lpstr>
      <vt:lpstr>Бережливые решения для современных проблем</vt:lpstr>
      <vt:lpstr>«Замена разборно-сборных ИДН на асфальтобетонные на центральных автодорогах г. Обнинска»</vt:lpstr>
      <vt:lpstr>Проблематика, целеполагание</vt:lpstr>
      <vt:lpstr>Основание открытия проекта</vt:lpstr>
      <vt:lpstr>Презентация PowerPoint</vt:lpstr>
      <vt:lpstr>Методика ведения проекта</vt:lpstr>
      <vt:lpstr>Презентация PowerPoint</vt:lpstr>
      <vt:lpstr>КАРТИРОВАНИЕ ПРОЦЕССА</vt:lpstr>
      <vt:lpstr>Презентация PowerPoint</vt:lpstr>
      <vt:lpstr>Презентация PowerPoint</vt:lpstr>
      <vt:lpstr>ФОРМИРОВАНИЕ ПЛАНА МЕРОПРИЯТИЙ</vt:lpstr>
      <vt:lpstr>Графики обучения сотрудников на 2025 год (согласно пункта 3 плана мероприятий) </vt:lpstr>
      <vt:lpstr>Графики обучения сотрудников на 2025 год (согласно пункта 3 плана мероприятий) </vt:lpstr>
      <vt:lpstr>Презентация PowerPoint</vt:lpstr>
      <vt:lpstr>Результаты проекта</vt:lpstr>
      <vt:lpstr>Производственный анализ</vt:lpstr>
      <vt:lpstr>Презентация PowerPoint</vt:lpstr>
      <vt:lpstr>Тиражирование проекта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Волкова Яна Николаевна</dc:creator>
  <cp:lastModifiedBy>Smeta2</cp:lastModifiedBy>
  <cp:revision>120</cp:revision>
  <cp:lastPrinted>2025-02-25T12:25:51Z</cp:lastPrinted>
  <dcterms:created xsi:type="dcterms:W3CDTF">2022-08-22T12:35:20Z</dcterms:created>
  <dcterms:modified xsi:type="dcterms:W3CDTF">2025-02-25T12:25:51Z</dcterms:modified>
</cp:coreProperties>
</file>